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303" r:id="rId2"/>
    <p:sldId id="304" r:id="rId3"/>
    <p:sldId id="305" r:id="rId4"/>
    <p:sldId id="316" r:id="rId5"/>
    <p:sldId id="317" r:id="rId6"/>
    <p:sldId id="306" r:id="rId7"/>
    <p:sldId id="307" r:id="rId8"/>
    <p:sldId id="315" r:id="rId9"/>
    <p:sldId id="314" r:id="rId10"/>
    <p:sldId id="308" r:id="rId11"/>
    <p:sldId id="312" r:id="rId12"/>
    <p:sldId id="276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FFCC00"/>
    <a:srgbClr val="FF9900"/>
    <a:srgbClr val="FF00FF"/>
    <a:srgbClr val="00FF99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19922-351A-4BF8-B276-BA44B00D9711}" v="1" dt="2020-11-19T13:21:51.256"/>
    <p1510:client id="{C4DA00B8-2B3C-422C-878C-55C742C11B60}" v="6" dt="2020-11-22T08:33:54.3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agogi.89" userId="o/co2zk032lbTJdB0H5dCch++ZKlC6tGgHLygvIN2Og=" providerId="None" clId="Web-{C4DA00B8-2B3C-422C-878C-55C742C11B60}"/>
    <pc:docChg chg="modSld">
      <pc:chgData name="pedagogi.89" userId="o/co2zk032lbTJdB0H5dCch++ZKlC6tGgHLygvIN2Og=" providerId="None" clId="Web-{C4DA00B8-2B3C-422C-878C-55C742C11B60}" dt="2020-11-22T08:33:54.371" v="5" actId="1076"/>
      <pc:docMkLst>
        <pc:docMk/>
      </pc:docMkLst>
      <pc:sldChg chg="modSp">
        <pc:chgData name="pedagogi.89" userId="o/co2zk032lbTJdB0H5dCch++ZKlC6tGgHLygvIN2Og=" providerId="None" clId="Web-{C4DA00B8-2B3C-422C-878C-55C742C11B60}" dt="2020-11-22T08:32:07.368" v="3" actId="1076"/>
        <pc:sldMkLst>
          <pc:docMk/>
          <pc:sldMk cId="2459935874" sldId="305"/>
        </pc:sldMkLst>
        <pc:picChg chg="mod">
          <ac:chgData name="pedagogi.89" userId="o/co2zk032lbTJdB0H5dCch++ZKlC6tGgHLygvIN2Og=" providerId="None" clId="Web-{C4DA00B8-2B3C-422C-878C-55C742C11B60}" dt="2020-11-22T08:32:02.118" v="2" actId="1076"/>
          <ac:picMkLst>
            <pc:docMk/>
            <pc:sldMk cId="2459935874" sldId="305"/>
            <ac:picMk id="6" creationId="{00000000-0000-0000-0000-000000000000}"/>
          </ac:picMkLst>
        </pc:picChg>
        <pc:picChg chg="mod">
          <ac:chgData name="pedagogi.89" userId="o/co2zk032lbTJdB0H5dCch++ZKlC6tGgHLygvIN2Og=" providerId="None" clId="Web-{C4DA00B8-2B3C-422C-878C-55C742C11B60}" dt="2020-11-22T08:32:07.368" v="3" actId="1076"/>
          <ac:picMkLst>
            <pc:docMk/>
            <pc:sldMk cId="2459935874" sldId="305"/>
            <ac:picMk id="7" creationId="{00000000-0000-0000-0000-000000000000}"/>
          </ac:picMkLst>
        </pc:picChg>
      </pc:sldChg>
      <pc:sldChg chg="modSp">
        <pc:chgData name="pedagogi.89" userId="o/co2zk032lbTJdB0H5dCch++ZKlC6tGgHLygvIN2Og=" providerId="None" clId="Web-{C4DA00B8-2B3C-422C-878C-55C742C11B60}" dt="2020-11-22T08:33:54.371" v="5" actId="1076"/>
        <pc:sldMkLst>
          <pc:docMk/>
          <pc:sldMk cId="326868607" sldId="314"/>
        </pc:sldMkLst>
        <pc:picChg chg="mod">
          <ac:chgData name="pedagogi.89" userId="o/co2zk032lbTJdB0H5dCch++ZKlC6tGgHLygvIN2Og=" providerId="None" clId="Web-{C4DA00B8-2B3C-422C-878C-55C742C11B60}" dt="2020-11-22T08:33:54.371" v="5" actId="1076"/>
          <ac:picMkLst>
            <pc:docMk/>
            <pc:sldMk cId="326868607" sldId="314"/>
            <ac:picMk id="10" creationId="{00000000-0000-0000-0000-000000000000}"/>
          </ac:picMkLst>
        </pc:picChg>
      </pc:sldChg>
      <pc:sldChg chg="modSp">
        <pc:chgData name="pedagogi.89" userId="o/co2zk032lbTJdB0H5dCch++ZKlC6tGgHLygvIN2Og=" providerId="None" clId="Web-{C4DA00B8-2B3C-422C-878C-55C742C11B60}" dt="2020-11-22T08:32:18.744" v="4" actId="1076"/>
        <pc:sldMkLst>
          <pc:docMk/>
          <pc:sldMk cId="124596695" sldId="316"/>
        </pc:sldMkLst>
        <pc:picChg chg="mod">
          <ac:chgData name="pedagogi.89" userId="o/co2zk032lbTJdB0H5dCch++ZKlC6tGgHLygvIN2Og=" providerId="None" clId="Web-{C4DA00B8-2B3C-422C-878C-55C742C11B60}" dt="2020-11-22T08:32:18.744" v="4" actId="1076"/>
          <ac:picMkLst>
            <pc:docMk/>
            <pc:sldMk cId="124596695" sldId="316"/>
            <ac:picMk id="6" creationId="{00000000-0000-0000-0000-000000000000}"/>
          </ac:picMkLst>
        </pc:picChg>
      </pc:sldChg>
    </pc:docChg>
  </pc:docChgLst>
  <pc:docChgLst>
    <pc:chgData name="pedagogi.89" userId="o/co2zk032lbTJdB0H5dCch++ZKlC6tGgHLygvIN2Og=" providerId="None" clId="Web-{79B19922-351A-4BF8-B276-BA44B00D9711}"/>
    <pc:docChg chg="modSld">
      <pc:chgData name="pedagogi.89" userId="o/co2zk032lbTJdB0H5dCch++ZKlC6tGgHLygvIN2Og=" providerId="None" clId="Web-{79B19922-351A-4BF8-B276-BA44B00D9711}" dt="2020-11-19T13:21:51.256" v="0" actId="1076"/>
      <pc:docMkLst>
        <pc:docMk/>
      </pc:docMkLst>
      <pc:sldChg chg="modSp">
        <pc:chgData name="pedagogi.89" userId="o/co2zk032lbTJdB0H5dCch++ZKlC6tGgHLygvIN2Og=" providerId="None" clId="Web-{79B19922-351A-4BF8-B276-BA44B00D9711}" dt="2020-11-19T13:21:51.256" v="0" actId="1076"/>
        <pc:sldMkLst>
          <pc:docMk/>
          <pc:sldMk cId="1275801460" sldId="315"/>
        </pc:sldMkLst>
        <pc:picChg chg="mod">
          <ac:chgData name="pedagogi.89" userId="o/co2zk032lbTJdB0H5dCch++ZKlC6tGgHLygvIN2Og=" providerId="None" clId="Web-{79B19922-351A-4BF8-B276-BA44B00D9711}" dt="2020-11-19T13:21:51.256" v="0" actId="1076"/>
          <ac:picMkLst>
            <pc:docMk/>
            <pc:sldMk cId="1275801460" sldId="315"/>
            <ac:picMk id="4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3A59F-D543-4644-80C9-9BE0B5C15005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DCC25-B365-4C3A-A216-7A0E02B231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73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/>
              <a:t>презентация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DCC25-B365-4C3A-A216-7A0E02B2316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7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DCC25-B365-4C3A-A216-7A0E02B2316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24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CEE8A85-C275-4A66-A292-28E347D90E19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C53130-1302-47C7-B181-EED5BF8F7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53963-DB3D-4B04-97A6-15CE904510F2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2CA0B-1896-481D-9A8B-45CEFB32C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3CBF8-BE29-40F2-AE88-54418CE5AFF4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F334E-C5EA-4CEC-B99A-511F9AF49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B3BCD-2F5F-41E3-ADAE-266FD8B61D78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1BDD-483B-4AAE-A038-6529B139B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D63204-86EA-4F46-889D-7206DB182832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E2FE9C-AF36-45F0-8F35-9EABE6C1B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0184-22DE-4535-8C2E-6EDD0036E30A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2BF16-ECA7-406B-AB5B-076EA0600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46BEF-27BA-4E67-BE47-0FA8B0061F98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63377-5B09-454D-9814-993B2D209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B677A-C8DC-4DA8-A6B4-33ECA09FDC76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D313F-384D-4B65-96A4-D92A9C71F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38D448F-AE0F-47D0-B30A-22A79DD9807B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24F8D6-51F6-4978-AED2-9BCEE0D4D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407E-5AA2-47A1-B742-9CBCE41E71B2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148AB-3D17-49C5-93FE-794A537F7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0A7DFF-827B-41BE-AE64-5E225A4B67F7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41F1FA-A47A-4310-8458-4389AB7E7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B1638F1-2B46-43EE-8C95-7E16E0074687}" type="datetimeFigureOut">
              <a:rPr lang="ru-RU"/>
              <a:pPr>
                <a:defRPr/>
              </a:pPr>
              <a:t>22.11.2020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C37CA53-8DBF-4157-8CFA-1F556D478F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1" r:id="rId2"/>
    <p:sldLayoutId id="2147483789" r:id="rId3"/>
    <p:sldLayoutId id="2147483782" r:id="rId4"/>
    <p:sldLayoutId id="2147483783" r:id="rId5"/>
    <p:sldLayoutId id="2147483784" r:id="rId6"/>
    <p:sldLayoutId id="2147483790" r:id="rId7"/>
    <p:sldLayoutId id="2147483785" r:id="rId8"/>
    <p:sldLayoutId id="2147483791" r:id="rId9"/>
    <p:sldLayoutId id="2147483786" r:id="rId10"/>
    <p:sldLayoutId id="214748378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D75B7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DD56FE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DD56FE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FF5D16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35.em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image" Target="../media/image38.jpeg"/><Relationship Id="rId10" Type="http://schemas.openxmlformats.org/officeDocument/2006/relationships/image" Target="../media/image3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s://infourok.ru/" TargetMode="External"/><Relationship Id="rId7" Type="http://schemas.openxmlformats.org/officeDocument/2006/relationships/image" Target="../media/image18.jpeg"/><Relationship Id="rId2" Type="http://schemas.openxmlformats.org/officeDocument/2006/relationships/hyperlink" Target="http://art-talan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183880" cy="201622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№89</a:t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ОАО «РЖД»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г. Ярославль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05464" cy="62646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32656"/>
            <a:ext cx="8183880" cy="720080"/>
          </a:xfrm>
        </p:spPr>
        <p:txBody>
          <a:bodyPr/>
          <a:lstStyle/>
          <a:p>
            <a:r>
              <a:rPr lang="ru-RU"/>
              <a:t>            </a:t>
            </a:r>
            <a:endParaRPr lang="ru-RU" dirty="0"/>
          </a:p>
        </p:txBody>
      </p:sp>
      <p:pic>
        <p:nvPicPr>
          <p:cNvPr id="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92696"/>
            <a:ext cx="1788012" cy="2527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836712"/>
            <a:ext cx="1864498" cy="2635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3" y="3119790"/>
            <a:ext cx="1839302" cy="2591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88840"/>
            <a:ext cx="1728997" cy="2694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61159"/>
            <a:ext cx="1868450" cy="270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940152" y="3429000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107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4812"/>
            <a:ext cx="7813494" cy="56401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cap="all" dirty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  <a:cs typeface="Times New Roman" pitchFamily="18" charset="0"/>
              </a:rPr>
              <a:t>Мои увлечения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2685395" cy="1789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365104"/>
            <a:ext cx="2018729" cy="13442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412776"/>
            <a:ext cx="1728192" cy="2595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8642" y="2924944"/>
            <a:ext cx="1173638" cy="13797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458649"/>
            <a:ext cx="2088232" cy="13303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1412776"/>
            <a:ext cx="1872208" cy="23683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7" y="4508956"/>
            <a:ext cx="1874713" cy="12483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08520" y="181744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>
            <a:off x="6012160" y="3501008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59101"/>
            <a:ext cx="1918525" cy="2691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4716016" y="1988840"/>
          <a:ext cx="19812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Acrobat Document" r:id="rId12" imgW="5667122" imgH="8019915" progId="AcroExch.Document.DC">
                  <p:embed/>
                </p:oleObj>
              </mc:Choice>
              <mc:Fallback>
                <p:oleObj name="Acrobat Document" r:id="rId12" imgW="5667122" imgH="8019915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988840"/>
                        <a:ext cx="1981200" cy="281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416824" cy="49445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708920"/>
            <a:ext cx="2088232" cy="2784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BЭST\Desktop\137041545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528" y="620688"/>
            <a:ext cx="8424936" cy="553920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Голубева Екатерина Михайловна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latin typeface="Gabriola" pitchFamily="82" charset="0"/>
                <a:cs typeface="Times New Roman" panose="02020603050405020304" pitchFamily="18" charset="0"/>
              </a:rPr>
              <a:t>воспитатель</a:t>
            </a:r>
          </a:p>
          <a:p>
            <a:pPr marL="0" indent="0">
              <a:buNone/>
            </a:pPr>
            <a:r>
              <a:rPr lang="ru-RU" sz="2400" b="1" i="1" dirty="0">
                <a:latin typeface="Gabriola" pitchFamily="82" charset="0"/>
                <a:cs typeface="Times New Roman" panose="02020603050405020304" pitchFamily="18" charset="0"/>
              </a:rPr>
              <a:t>                                                                   высшее педагогическое образование</a:t>
            </a:r>
          </a:p>
          <a:p>
            <a:pPr marL="0" indent="0">
              <a:buNone/>
            </a:pPr>
            <a:r>
              <a:rPr lang="ru-RU" sz="2400" b="1" i="1" dirty="0">
                <a:latin typeface="Gabriola" pitchFamily="82" charset="0"/>
                <a:cs typeface="Times New Roman" panose="02020603050405020304" pitchFamily="18" charset="0"/>
              </a:rPr>
              <a:t>                                                                   ЯГПИ им. </a:t>
            </a:r>
            <a:r>
              <a:rPr lang="ru-RU" sz="2400" b="1" i="1" dirty="0" err="1">
                <a:latin typeface="Gabriola" pitchFamily="82" charset="0"/>
                <a:cs typeface="Times New Roman" panose="02020603050405020304" pitchFamily="18" charset="0"/>
              </a:rPr>
              <a:t>К.Д.Ушинского</a:t>
            </a:r>
            <a:endParaRPr lang="ru-RU" sz="2400" b="1" i="1" dirty="0">
              <a:latin typeface="Gabriola" pitchFamily="8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latin typeface="Gabriola" pitchFamily="82" charset="0"/>
                <a:cs typeface="Times New Roman" panose="02020603050405020304" pitchFamily="18" charset="0"/>
              </a:rPr>
              <a:t>                                                                  педагогический стаж 10 лет</a:t>
            </a:r>
          </a:p>
          <a:p>
            <a:pPr marL="0" indent="0">
              <a:buNone/>
            </a:pPr>
            <a:r>
              <a:rPr lang="ru-RU" sz="2400" b="1" i="1" dirty="0">
                <a:latin typeface="Gabriola" pitchFamily="82" charset="0"/>
                <a:cs typeface="Times New Roman" panose="02020603050405020304" pitchFamily="18" charset="0"/>
              </a:rPr>
              <a:t>                                                                  1 квалификационная категория</a:t>
            </a:r>
          </a:p>
          <a:p>
            <a:pPr marL="0" indent="0">
              <a:buNone/>
            </a:pPr>
            <a:r>
              <a:rPr lang="ru-RU" sz="2400" b="1" i="1" dirty="0">
                <a:latin typeface="Gabriola" pitchFamily="82" charset="0"/>
                <a:cs typeface="Times New Roman" panose="02020603050405020304" pitchFamily="18" charset="0"/>
              </a:rPr>
              <a:t>                                                                  </a:t>
            </a:r>
          </a:p>
          <a:p>
            <a:pPr marL="0" indent="0">
              <a:buNone/>
            </a:pPr>
            <a:r>
              <a:rPr lang="ru-RU" sz="2400" b="1" i="1" dirty="0">
                <a:latin typeface="Gabriola" pitchFamily="82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796136" y="3284984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1" y="946984"/>
            <a:ext cx="3115578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669480" cy="5040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Профессиональное развитие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418761"/>
              </p:ext>
            </p:extLst>
          </p:nvPr>
        </p:nvGraphicFramePr>
        <p:xfrm>
          <a:off x="467544" y="1628800"/>
          <a:ext cx="818356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854">
                  <a:extLst>
                    <a:ext uri="{9D8B030D-6E8A-4147-A177-3AD203B41FA5}">
                      <a16:colId xmlns:a16="http://schemas.microsoft.com/office/drawing/2014/main" val="39362959"/>
                    </a:ext>
                  </a:extLst>
                </a:gridCol>
                <a:gridCol w="2727854">
                  <a:extLst>
                    <a:ext uri="{9D8B030D-6E8A-4147-A177-3AD203B41FA5}">
                      <a16:colId xmlns:a16="http://schemas.microsoft.com/office/drawing/2014/main" val="3871756734"/>
                    </a:ext>
                  </a:extLst>
                </a:gridCol>
                <a:gridCol w="2727854">
                  <a:extLst>
                    <a:ext uri="{9D8B030D-6E8A-4147-A177-3AD203B41FA5}">
                      <a16:colId xmlns:a16="http://schemas.microsoft.com/office/drawing/2014/main" val="516779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Название курсов </a:t>
                      </a:r>
                    </a:p>
                    <a:p>
                      <a:r>
                        <a:rPr lang="ru-RU" dirty="0"/>
                        <a:t>Повышения квалификации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Название</a:t>
                      </a:r>
                      <a:r>
                        <a:rPr lang="ru-RU" baseline="0" dirty="0"/>
                        <a:t> организации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Количество часов</a:t>
                      </a:r>
                    </a:p>
                    <a:p>
                      <a:r>
                        <a:rPr lang="ru-RU" dirty="0"/>
                        <a:t>Сроки прохождения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219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«Организация РППС детского сада по ФГОС ДО»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НОЧУ ОДПО «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Актион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-МЦФЭР»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15 сентября 2018 по 14 ноября 2018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72 часа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179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«Организация РППС детского сада по ФГОС ДО»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Государственное образовательное автономное учреждение Ярославской области «Институт развития образования»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12 ноября 2019 по 03 декабря 2019 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72 часа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2473706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79" y="257200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330" y="2515450"/>
            <a:ext cx="4420154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 descr="H:\презентации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9184" y="2191222"/>
            <a:ext cx="2960938" cy="4187825"/>
          </a:xfrm>
          <a:prstGeom prst="rect">
            <a:avLst/>
          </a:prstGeom>
          <a:noFill/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156176" y="4005064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99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692696"/>
            <a:ext cx="8183880" cy="5342344"/>
          </a:xfrm>
        </p:spPr>
        <p:txBody>
          <a:bodyPr>
            <a:normAutofit/>
          </a:bodyPr>
          <a:lstStyle/>
          <a:p>
            <a:pPr marL="0" indent="0"/>
            <a:r>
              <a:rPr lang="en-US" sz="2000" i="1" dirty="0">
                <a:latin typeface="Gabriola" pitchFamily="82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ru-RU" sz="2000" i="1" dirty="0">
                <a:solidFill>
                  <a:srgbClr val="7030A0"/>
                </a:solidFill>
                <a:latin typeface="Gabriola" pitchFamily="82" charset="0"/>
                <a:cs typeface="Times New Roman" panose="02020603050405020304" pitchFamily="18" charset="0"/>
              </a:rPr>
              <a:t>Т</a:t>
            </a:r>
            <a:r>
              <a:rPr lang="en-US" sz="2000" i="1" dirty="0">
                <a:solidFill>
                  <a:srgbClr val="7030A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7030A0"/>
                </a:solidFill>
                <a:latin typeface="Gabriola" pitchFamily="82" charset="0"/>
                <a:cs typeface="Times New Roman" panose="02020603050405020304" pitchFamily="18" charset="0"/>
              </a:rPr>
              <a:t>ЕМА  САМООБРАЗОВАНИ.Я:</a:t>
            </a:r>
            <a:br>
              <a:rPr lang="ru-RU" sz="2000" i="1" dirty="0">
                <a:solidFill>
                  <a:srgbClr val="7030A0"/>
                </a:solidFill>
                <a:latin typeface="Gabriola" pitchFamily="82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7030A0"/>
                </a:solidFill>
                <a:latin typeface="Gabriola" pitchFamily="82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ru-RU" sz="2800" i="1" dirty="0">
                <a:solidFill>
                  <a:srgbClr val="7030A0"/>
                </a:solidFill>
                <a:latin typeface="Gabriola" pitchFamily="82" charset="0"/>
                <a:cs typeface="Times New Roman" panose="02020603050405020304" pitchFamily="18" charset="0"/>
              </a:rPr>
              <a:t>«Театр – как средство формирования </a:t>
            </a:r>
            <a:br>
              <a:rPr lang="ru-RU" sz="2800" i="1" dirty="0">
                <a:solidFill>
                  <a:srgbClr val="7030A0"/>
                </a:solidFill>
                <a:latin typeface="Gabriola" pitchFamily="82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7030A0"/>
                </a:solidFill>
                <a:latin typeface="Gabriola" pitchFamily="82" charset="0"/>
                <a:cs typeface="Times New Roman" panose="02020603050405020304" pitchFamily="18" charset="0"/>
              </a:rPr>
              <a:t>                                                                   связной речи дошкольников».</a:t>
            </a:r>
            <a:br>
              <a:rPr lang="ru-RU" sz="2800" i="1" dirty="0">
                <a:solidFill>
                  <a:srgbClr val="7030A0"/>
                </a:solidFill>
                <a:latin typeface="Gabriola" pitchFamily="82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rgbClr val="7030A0"/>
              </a:solidFill>
              <a:latin typeface="Gabriola" pitchFamily="82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61" y="2631025"/>
            <a:ext cx="3056767" cy="1834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0" y="720267"/>
            <a:ext cx="2431221" cy="27959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0032" y="1084989"/>
            <a:ext cx="2788658" cy="20592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10646" y="2043189"/>
            <a:ext cx="2997381" cy="21294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28955">
            <a:off x="220105" y="234348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093204" y="3363868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7" y="3933056"/>
            <a:ext cx="2631111" cy="17533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33" y="677722"/>
            <a:ext cx="2475274" cy="1856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45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2696"/>
            <a:ext cx="4675452" cy="2805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011" y="2120869"/>
            <a:ext cx="4240076" cy="28238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429000"/>
            <a:ext cx="3107095" cy="23303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974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6864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  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Публичное представление опыта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82267"/>
              </p:ext>
            </p:extLst>
          </p:nvPr>
        </p:nvGraphicFramePr>
        <p:xfrm>
          <a:off x="395536" y="1268760"/>
          <a:ext cx="8280921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07">
                  <a:extLst>
                    <a:ext uri="{9D8B030D-6E8A-4147-A177-3AD203B41FA5}">
                      <a16:colId xmlns:a16="http://schemas.microsoft.com/office/drawing/2014/main" val="1436538961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val="1771659612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val="2388547988"/>
                    </a:ext>
                  </a:extLst>
                </a:gridCol>
              </a:tblGrid>
              <a:tr h="393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Уровень публикации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Вид публикации, название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Сайт издательства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765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Всероссийский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НОД  с элементами интерактивного театра «Цветные сны»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 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u="sng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http://</a:t>
                      </a:r>
                      <a:r>
                        <a:rPr lang="en-US" sz="2400" u="sng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art-talant.org</a:t>
                      </a:r>
                      <a:endParaRPr lang="ru-RU" sz="2400" dirty="0">
                        <a:solidFill>
                          <a:srgbClr val="00B0F0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 </a:t>
                      </a:r>
                      <a:endParaRPr lang="ru-RU" sz="2400" dirty="0">
                        <a:solidFill>
                          <a:srgbClr val="00B0F0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0450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Международный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Презентация «Мини  музей (история подстаканников)»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3"/>
                        </a:rPr>
                        <a:t>https://infourok.ru/</a:t>
                      </a:r>
                      <a:endParaRPr lang="ru-RU" sz="2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4450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Международный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Авторская игра по правилам дорожного движения «Знакомое кольцо».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 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3"/>
                        </a:rPr>
                        <a:t>https://infourok.ru/</a:t>
                      </a:r>
                      <a:endParaRPr lang="ru-RU" sz="2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6697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Международный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Конспект совместной деятельности с детьми подготовительной группы «Маленькая страна»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3"/>
                        </a:rPr>
                        <a:t>https://infourok.ru/</a:t>
                      </a:r>
                      <a:endParaRPr lang="ru-RU" sz="2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9714635"/>
                  </a:ext>
                </a:extLst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77" y="189310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012160" y="3717032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H:\презентации\503392-065-068-se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412776"/>
            <a:ext cx="2020487" cy="2854773"/>
          </a:xfrm>
          <a:prstGeom prst="rect">
            <a:avLst/>
          </a:prstGeom>
          <a:noFill/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1856" y="2340577"/>
            <a:ext cx="1800200" cy="25444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3485" r="5924" b="586"/>
          <a:stretch/>
        </p:blipFill>
        <p:spPr>
          <a:xfrm>
            <a:off x="1106058" y="4194651"/>
            <a:ext cx="2479390" cy="20013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6935" y="1383059"/>
            <a:ext cx="1974296" cy="2795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5970" y="3468618"/>
            <a:ext cx="1824954" cy="2579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183" y="1384925"/>
            <a:ext cx="1944216" cy="2752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89987" y="3212976"/>
            <a:ext cx="1812698" cy="25653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577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980031" cy="6694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Участие в жизни детского сада 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657180"/>
              </p:ext>
            </p:extLst>
          </p:nvPr>
        </p:nvGraphicFramePr>
        <p:xfrm>
          <a:off x="467544" y="1628800"/>
          <a:ext cx="8183562" cy="4492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3562">
                  <a:extLst>
                    <a:ext uri="{9D8B030D-6E8A-4147-A177-3AD203B41FA5}">
                      <a16:colId xmlns:a16="http://schemas.microsoft.com/office/drawing/2014/main" val="3695978562"/>
                    </a:ext>
                  </a:extLst>
                </a:gridCol>
              </a:tblGrid>
              <a:tr h="699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                     Название методического объединения 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 </a:t>
                      </a:r>
                      <a:endParaRPr lang="ru-RU" sz="2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8295537"/>
                  </a:ext>
                </a:extLst>
              </a:tr>
              <a:tr h="629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     Творческая группа   «Масленица»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                                             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508433"/>
                  </a:ext>
                </a:extLst>
              </a:tr>
              <a:tr h="42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     Творческая группа «Переработка ООП ДОУ в соответствии с ФГОС»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0392578"/>
                  </a:ext>
                </a:extLst>
              </a:tr>
              <a:tr h="42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     Творческая группа. Содержание мини-музея  «Моя железная дорога»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2921356"/>
                  </a:ext>
                </a:extLst>
              </a:tr>
              <a:tr h="42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     Творческая группа «Отряд ЮПИД»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8782754"/>
                  </a:ext>
                </a:extLst>
              </a:tr>
              <a:tr h="1888001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Конкурс творческих работ «Диалог поколений: былое и внуки» в номинации «Архитектор семейных ценностей» (2018г.),  творческий конкурс сувениров «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Hand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–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made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» ОАО «РЖД» (2019 г),  выставка поделок из ручного и природного материала «Загадочный лес полон чудес..» ДОУ (2019 г.),  интернет – конкурс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УраПобеда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-75 (2020г.), акции «Окна Победы» (2020г.).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11" y="332656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940152" y="3573016"/>
            <a:ext cx="2820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29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229200"/>
            <a:ext cx="7776864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3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Терпение –горько, но плод сладок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32" y="629981"/>
            <a:ext cx="5952661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7580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67626"/>
            <a:ext cx="7416824" cy="5889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                   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Награды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4850" r="1"/>
          <a:stretch/>
        </p:blipFill>
        <p:spPr>
          <a:xfrm>
            <a:off x="3317713" y="1485601"/>
            <a:ext cx="1850675" cy="2441178"/>
          </a:xfrm>
          <a:prstGeom prst="flowChartProcess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3" y="1434071"/>
            <a:ext cx="1718970" cy="23727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9" y="3192194"/>
            <a:ext cx="1689852" cy="2517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69677"/>
            <a:ext cx="1894333" cy="25442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2097" y="3554163"/>
            <a:ext cx="2530624" cy="1836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940" y="3622136"/>
            <a:ext cx="2468295" cy="17074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0275" y="188640"/>
            <a:ext cx="2821288" cy="274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6034540" y="3477807"/>
            <a:ext cx="2821288" cy="274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68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</TotalTime>
  <Words>314</Words>
  <Application>Microsoft Office PowerPoint</Application>
  <PresentationFormat>Экран (4:3)</PresentationFormat>
  <Paragraphs>68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                           Детский сад №89                                 ОАО «РЖД»                                         г. Ярославль</vt:lpstr>
      <vt:lpstr>Презентация PowerPoint</vt:lpstr>
      <vt:lpstr>           Профессиональное развитие</vt:lpstr>
      <vt:lpstr>                                                                                                              Т ЕМА  САМООБРАЗОВАНИ.Я:                                                                   «Театр – как средство формирования                                                                     связной речи дошкольников». </vt:lpstr>
      <vt:lpstr>Презентация PowerPoint</vt:lpstr>
      <vt:lpstr>   Публичное представление опыта</vt:lpstr>
      <vt:lpstr>               Участие в жизни детского сада  </vt:lpstr>
      <vt:lpstr>          Терпение –горько, но плод сладок.</vt:lpstr>
      <vt:lpstr>                    Награды</vt:lpstr>
      <vt:lpstr>            </vt:lpstr>
      <vt:lpstr>                        Мои увлечения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Пользователь Windows</cp:lastModifiedBy>
  <cp:revision>174</cp:revision>
  <dcterms:created xsi:type="dcterms:W3CDTF">2018-01-14T18:39:34Z</dcterms:created>
  <dcterms:modified xsi:type="dcterms:W3CDTF">2020-11-22T08:33:54Z</dcterms:modified>
</cp:coreProperties>
</file>