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3" d="100"/>
          <a:sy n="63" d="100"/>
        </p:scale>
        <p:origin x="7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840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61503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837064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47230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41630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69225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4815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460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865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4961B7-6B89-48AB-966F-622E2788EECC}"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469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623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3/28/2021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068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3/28/2021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6143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3/28/2021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072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F131DD-A141-4471-BCF9-C6073EDD7E20}" type="datetimeFigureOut">
              <a:rPr lang="en-US" smtClean="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083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B334A90-EB03-42F3-8859-2C2B2724C058}" type="datetimeFigureOut">
              <a:rPr lang="en-US" smtClean="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289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C48EC7-AF6A-48D3-8284-14BACBEBDD84}" type="datetimeFigureOut">
              <a:rPr lang="en-US" smtClean="0"/>
              <a:t>3/28/2021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033391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ed-kopilka.ru/photos/photo13375.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ped-kopilka.ru/photos/photo13392.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3054927"/>
            <a:ext cx="7766936" cy="1808017"/>
          </a:xfrm>
        </p:spPr>
        <p:txBody>
          <a:bodyPr/>
          <a:lstStyle/>
          <a:p>
            <a:pPr algn="ctr"/>
            <a:r>
              <a:rPr lang="ru-RU" sz="4400" b="1" dirty="0" smtClean="0">
                <a:solidFill>
                  <a:schemeClr val="accent2">
                    <a:lumMod val="50000"/>
                  </a:schemeClr>
                </a:solidFill>
              </a:rPr>
              <a:t>Занимаемся дома</a:t>
            </a:r>
            <a:br>
              <a:rPr lang="ru-RU" sz="4400" b="1" dirty="0" smtClean="0">
                <a:solidFill>
                  <a:schemeClr val="accent2">
                    <a:lumMod val="50000"/>
                  </a:schemeClr>
                </a:solidFill>
              </a:rPr>
            </a:br>
            <a:r>
              <a:rPr lang="ru-RU" sz="2400" dirty="0">
                <a:solidFill>
                  <a:schemeClr val="accent2">
                    <a:lumMod val="50000"/>
                  </a:schemeClr>
                </a:solidFill>
              </a:rPr>
              <a:t> </a:t>
            </a:r>
            <a:br>
              <a:rPr lang="ru-RU" sz="2400" dirty="0">
                <a:solidFill>
                  <a:schemeClr val="accent2">
                    <a:lumMod val="50000"/>
                  </a:schemeClr>
                </a:solidFill>
              </a:rPr>
            </a:br>
            <a:r>
              <a:rPr lang="ru-RU" sz="2400" b="1" dirty="0">
                <a:solidFill>
                  <a:schemeClr val="accent2">
                    <a:lumMod val="50000"/>
                  </a:schemeClr>
                </a:solidFill>
                <a:latin typeface="Arial" panose="020B0604020202020204" pitchFamily="34" charset="0"/>
                <a:cs typeface="Arial" panose="020B0604020202020204" pitchFamily="34" charset="0"/>
              </a:rPr>
              <a:t>Тема:</a:t>
            </a:r>
            <a:r>
              <a:rPr lang="ru-RU" sz="2400" dirty="0">
                <a:solidFill>
                  <a:schemeClr val="accent2">
                    <a:lumMod val="50000"/>
                  </a:schemeClr>
                </a:solidFill>
                <a:latin typeface="Arial" panose="020B0604020202020204" pitchFamily="34" charset="0"/>
                <a:cs typeface="Arial" panose="020B0604020202020204" pitchFamily="34" charset="0"/>
              </a:rPr>
              <a:t/>
            </a:r>
            <a:br>
              <a:rPr lang="ru-RU" sz="2400" dirty="0">
                <a:solidFill>
                  <a:schemeClr val="accent2">
                    <a:lumMod val="50000"/>
                  </a:schemeClr>
                </a:solidFill>
                <a:latin typeface="Arial" panose="020B0604020202020204" pitchFamily="34" charset="0"/>
                <a:cs typeface="Arial" panose="020B0604020202020204" pitchFamily="34" charset="0"/>
              </a:rPr>
            </a:br>
            <a:r>
              <a:rPr lang="ru-RU" sz="2800" dirty="0">
                <a:solidFill>
                  <a:srgbClr val="FF0000"/>
                </a:solidFill>
                <a:latin typeface="Arial" panose="020B0604020202020204" pitchFamily="34" charset="0"/>
                <a:cs typeface="Arial" panose="020B0604020202020204" pitchFamily="34" charset="0"/>
              </a:rPr>
              <a:t>Составление и решение задач</a:t>
            </a:r>
            <a:br>
              <a:rPr lang="ru-RU" sz="2800" dirty="0">
                <a:solidFill>
                  <a:srgbClr val="FF0000"/>
                </a:solidFill>
                <a:latin typeface="Arial" panose="020B0604020202020204" pitchFamily="34" charset="0"/>
                <a:cs typeface="Arial" panose="020B0604020202020204" pitchFamily="34" charset="0"/>
              </a:rPr>
            </a:br>
            <a:r>
              <a:rPr lang="ru-RU" sz="2400" dirty="0">
                <a:solidFill>
                  <a:schemeClr val="accent2">
                    <a:lumMod val="50000"/>
                  </a:schemeClr>
                </a:solidFill>
                <a:latin typeface="Arial" panose="020B0604020202020204" pitchFamily="34" charset="0"/>
                <a:cs typeface="Arial" panose="020B0604020202020204" pitchFamily="34" charset="0"/>
              </a:rPr>
              <a:t>(закрепление)</a:t>
            </a:r>
            <a:br>
              <a:rPr lang="ru-RU" sz="2400" dirty="0">
                <a:solidFill>
                  <a:schemeClr val="accent2">
                    <a:lumMod val="50000"/>
                  </a:schemeClr>
                </a:solidFill>
                <a:latin typeface="Arial" panose="020B0604020202020204" pitchFamily="34" charset="0"/>
                <a:cs typeface="Arial" panose="020B0604020202020204" pitchFamily="34" charset="0"/>
              </a:rPr>
            </a:br>
            <a:endParaRPr lang="ru-RU" sz="2400" b="1" dirty="0">
              <a:solidFill>
                <a:schemeClr val="accent2">
                  <a:lumMod val="50000"/>
                </a:schemeClr>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507067" y="5294489"/>
            <a:ext cx="7766936" cy="1027289"/>
          </a:xfrm>
        </p:spPr>
        <p:txBody>
          <a:bodyPr>
            <a:normAutofit/>
          </a:bodyPr>
          <a:lstStyle/>
          <a:p>
            <a:pPr algn="r"/>
            <a:endParaRPr lang="ru-RU" sz="2000" dirty="0">
              <a:solidFill>
                <a:schemeClr val="accent2">
                  <a:lumMod val="50000"/>
                </a:schemeClr>
              </a:solidFill>
              <a:latin typeface="Arial" panose="020B0604020202020204" pitchFamily="34" charset="0"/>
              <a:cs typeface="Arial" panose="020B0604020202020204" pitchFamily="34" charset="0"/>
            </a:endParaRPr>
          </a:p>
        </p:txBody>
      </p:sp>
      <p:pic>
        <p:nvPicPr>
          <p:cNvPr id="4" name="Рисунок 3" descr="ИКТ НА УРОКАХ &lt;strong&gt;МАТЕМАТИКИ&lt;/strong&gt; В НАЧАЛЬНОЙ ШКОЛЕ"/>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41" y="3929972"/>
            <a:ext cx="2774771" cy="2729033"/>
          </a:xfrm>
          <a:prstGeom prst="rect">
            <a:avLst/>
          </a:prstGeom>
        </p:spPr>
      </p:pic>
    </p:spTree>
    <p:extLst>
      <p:ext uri="{BB962C8B-B14F-4D97-AF65-F5344CB8AC3E}">
        <p14:creationId xmlns:p14="http://schemas.microsoft.com/office/powerpoint/2010/main" val="4126118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8934" y="464849"/>
            <a:ext cx="8596668" cy="574964"/>
          </a:xfrm>
        </p:spPr>
        <p:txBody>
          <a:bodyPr>
            <a:normAutofit/>
          </a:bodyPr>
          <a:lstStyle/>
          <a:p>
            <a:r>
              <a:rPr lang="ru-RU" sz="2000" b="1" dirty="0" smtClean="0">
                <a:solidFill>
                  <a:srgbClr val="002060"/>
                </a:solidFill>
                <a:latin typeface="Arial" panose="020B0604020202020204" pitchFamily="34" charset="0"/>
                <a:cs typeface="Arial" panose="020B0604020202020204" pitchFamily="34" charset="0"/>
              </a:rPr>
              <a:t>Придумай задачу по картинке и реши.</a:t>
            </a:r>
            <a:endParaRPr lang="ru-RU" sz="2000" b="1" dirty="0">
              <a:solidFill>
                <a:srgbClr val="002060"/>
              </a:solidFill>
              <a:latin typeface="Arial" panose="020B0604020202020204" pitchFamily="34" charset="0"/>
              <a:cs typeface="Arial" panose="020B0604020202020204" pitchFamily="34" charset="0"/>
            </a:endParaRPr>
          </a:p>
        </p:txBody>
      </p:sp>
      <p:pic>
        <p:nvPicPr>
          <p:cNvPr id="4" name="Объект 3" descr="https://ped-kopilka.ru/images/photos/782ac483db0c08deb864c608a4b34e29.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8473" y="1039813"/>
            <a:ext cx="8055091" cy="5002212"/>
          </a:xfrm>
          <a:prstGeom prst="rect">
            <a:avLst/>
          </a:prstGeom>
          <a:noFill/>
          <a:ln>
            <a:noFill/>
          </a:ln>
        </p:spPr>
      </p:pic>
    </p:spTree>
    <p:extLst>
      <p:ext uri="{BB962C8B-B14F-4D97-AF65-F5344CB8AC3E}">
        <p14:creationId xmlns:p14="http://schemas.microsoft.com/office/powerpoint/2010/main" val="101566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812800"/>
            <a:ext cx="8596668" cy="666044"/>
          </a:xfrm>
        </p:spPr>
        <p:txBody>
          <a:bodyPr>
            <a:normAutofit fontScale="90000"/>
          </a:bodyPr>
          <a:lstStyle/>
          <a:p>
            <a:pPr lvl="0"/>
            <a:r>
              <a:rPr lang="ru-RU" sz="2700" b="1" dirty="0" smtClean="0">
                <a:solidFill>
                  <a:srgbClr val="002060"/>
                </a:solidFill>
                <a:latin typeface="Arial" panose="020B0604020202020204" pitchFamily="34" charset="0"/>
                <a:cs typeface="Arial" panose="020B0604020202020204" pitchFamily="34" charset="0"/>
              </a:rPr>
              <a:t>7</a:t>
            </a:r>
            <a:r>
              <a:rPr lang="ru-RU" sz="2200" b="1" dirty="0" smtClean="0">
                <a:solidFill>
                  <a:srgbClr val="002060"/>
                </a:solidFill>
                <a:latin typeface="Arial" panose="020B0604020202020204" pitchFamily="34" charset="0"/>
                <a:cs typeface="Arial" panose="020B0604020202020204" pitchFamily="34" charset="0"/>
              </a:rPr>
              <a:t>. Разминка</a:t>
            </a:r>
            <a:r>
              <a:rPr lang="ru-RU" sz="2200" b="1" dirty="0">
                <a:solidFill>
                  <a:srgbClr val="002060"/>
                </a:solidFill>
                <a:latin typeface="Arial" panose="020B0604020202020204" pitchFamily="34" charset="0"/>
                <a:cs typeface="Arial" panose="020B0604020202020204" pitchFamily="34" charset="0"/>
              </a:rPr>
              <a:t>.</a:t>
            </a:r>
            <a:br>
              <a:rPr lang="ru-RU" sz="2200" b="1" dirty="0">
                <a:solidFill>
                  <a:srgbClr val="002060"/>
                </a:solidFill>
                <a:latin typeface="Arial" panose="020B0604020202020204" pitchFamily="34" charset="0"/>
                <a:cs typeface="Arial" panose="020B0604020202020204" pitchFamily="34" charset="0"/>
              </a:rPr>
            </a:br>
            <a:endParaRPr lang="ru-RU" sz="2200" b="1"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7334" y="1478844"/>
            <a:ext cx="6287910" cy="4562519"/>
          </a:xfrm>
        </p:spPr>
        <p:txBody>
          <a:bodyPr>
            <a:normAutofit/>
          </a:bodyPr>
          <a:lstStyle/>
          <a:p>
            <a:r>
              <a:rPr lang="ru-RU" sz="2000" dirty="0">
                <a:solidFill>
                  <a:srgbClr val="002060"/>
                </a:solidFill>
                <a:latin typeface="Arial" panose="020B0604020202020204" pitchFamily="34" charset="0"/>
                <a:cs typeface="Arial" panose="020B0604020202020204" pitchFamily="34" charset="0"/>
              </a:rPr>
              <a:t>Предложите ребенку поиграть в игру «Травка – деревья». </a:t>
            </a:r>
          </a:p>
          <a:p>
            <a:r>
              <a:rPr lang="ru-RU" sz="2000" dirty="0">
                <a:solidFill>
                  <a:srgbClr val="002060"/>
                </a:solidFill>
                <a:latin typeface="Arial" panose="020B0604020202020204" pitchFamily="34" charset="0"/>
                <a:cs typeface="Arial" panose="020B0604020202020204" pitchFamily="34" charset="0"/>
              </a:rPr>
              <a:t>Взрослый дает ребенку команды: травка-деревья-травка-деревья-деревья-травка-травка… Ребенок по команде «травка» приседает на корточки, по команде «деревья» встает и поднимает руки вверх. Команды травка-деревья можно перемежать командой «пенек», когда ребенок, сидя на корточках, делает руки «домиком» над головой. Разминка длится примерно 30 секунд.</a:t>
            </a:r>
          </a:p>
          <a:p>
            <a:endParaRPr lang="ru-RU" sz="2400" dirty="0">
              <a:solidFill>
                <a:srgbClr val="002060"/>
              </a:solidFill>
              <a:latin typeface="Arial" panose="020B0604020202020204" pitchFamily="34" charset="0"/>
              <a:cs typeface="Arial" panose="020B0604020202020204" pitchFamily="34" charset="0"/>
            </a:endParaRPr>
          </a:p>
        </p:txBody>
      </p:sp>
      <p:pic>
        <p:nvPicPr>
          <p:cNvPr id="4" name="Рисунок 3" descr="Boys and Girls Vector &lt;strong&gt;Clipart&lt;/strong&gt; image - Free stock phot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645" y="2661554"/>
            <a:ext cx="3138312" cy="3140935"/>
          </a:xfrm>
          <a:prstGeom prst="rect">
            <a:avLst/>
          </a:prstGeom>
        </p:spPr>
      </p:pic>
    </p:spTree>
    <p:extLst>
      <p:ext uri="{BB962C8B-B14F-4D97-AF65-F5344CB8AC3E}">
        <p14:creationId xmlns:p14="http://schemas.microsoft.com/office/powerpoint/2010/main" val="2267653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74074"/>
            <a:ext cx="4289521" cy="581890"/>
          </a:xfrm>
        </p:spPr>
        <p:txBody>
          <a:bodyPr>
            <a:normAutofit fontScale="90000"/>
          </a:bodyPr>
          <a:lstStyle/>
          <a:p>
            <a:pPr lvl="0"/>
            <a:r>
              <a:rPr lang="ru-RU" sz="2400" b="1" dirty="0" smtClean="0">
                <a:solidFill>
                  <a:srgbClr val="002060"/>
                </a:solidFill>
                <a:latin typeface="Arial" panose="020B0604020202020204" pitchFamily="34" charset="0"/>
                <a:cs typeface="Arial" panose="020B0604020202020204" pitchFamily="34" charset="0"/>
              </a:rPr>
              <a:t>8. </a:t>
            </a:r>
            <a:r>
              <a:rPr lang="ru-RU" sz="2200" b="1" dirty="0" smtClean="0">
                <a:solidFill>
                  <a:srgbClr val="002060"/>
                </a:solidFill>
                <a:latin typeface="Arial" panose="020B0604020202020204" pitchFamily="34" charset="0"/>
                <a:cs typeface="Arial" panose="020B0604020202020204" pitchFamily="34" charset="0"/>
              </a:rPr>
              <a:t>Графический </a:t>
            </a:r>
            <a:r>
              <a:rPr lang="ru-RU" sz="2200" b="1" dirty="0">
                <a:solidFill>
                  <a:srgbClr val="002060"/>
                </a:solidFill>
                <a:latin typeface="Arial" panose="020B0604020202020204" pitchFamily="34" charset="0"/>
                <a:cs typeface="Arial" panose="020B0604020202020204" pitchFamily="34" charset="0"/>
              </a:rPr>
              <a:t>диктант.</a:t>
            </a:r>
            <a:br>
              <a:rPr lang="ru-RU" sz="2200" b="1" dirty="0">
                <a:solidFill>
                  <a:srgbClr val="002060"/>
                </a:solidFill>
                <a:latin typeface="Arial" panose="020B0604020202020204" pitchFamily="34" charset="0"/>
                <a:cs typeface="Arial" panose="020B0604020202020204" pitchFamily="34" charset="0"/>
              </a:rPr>
            </a:br>
            <a:endParaRPr lang="ru-RU" sz="2200" b="1"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7334" y="810491"/>
            <a:ext cx="5328611" cy="5507182"/>
          </a:xfrm>
        </p:spPr>
        <p:txBody>
          <a:bodyPr>
            <a:normAutofit/>
          </a:bodyPr>
          <a:lstStyle/>
          <a:p>
            <a:r>
              <a:rPr lang="ru-RU" sz="2000" dirty="0">
                <a:solidFill>
                  <a:srgbClr val="002060"/>
                </a:solidFill>
                <a:latin typeface="Arial" panose="020B0604020202020204" pitchFamily="34" charset="0"/>
                <a:cs typeface="Arial" panose="020B0604020202020204" pitchFamily="34" charset="0"/>
              </a:rPr>
              <a:t>Поставьте точку на чистом листе в тетради ребенка. Образец диктанта держите перед глазами, не показывая ребенку. Начало диктовки от красной точки на рисунке. </a:t>
            </a:r>
            <a:endParaRPr lang="ru-RU" sz="2000" dirty="0" smtClean="0">
              <a:solidFill>
                <a:srgbClr val="002060"/>
              </a:solidFill>
              <a:latin typeface="Arial" panose="020B0604020202020204" pitchFamily="34" charset="0"/>
              <a:cs typeface="Arial" panose="020B0604020202020204" pitchFamily="34" charset="0"/>
            </a:endParaRPr>
          </a:p>
          <a:p>
            <a:r>
              <a:rPr lang="ru-RU" sz="2000" dirty="0" smtClean="0">
                <a:solidFill>
                  <a:srgbClr val="002060"/>
                </a:solidFill>
                <a:latin typeface="Arial" panose="020B0604020202020204" pitchFamily="34" charset="0"/>
                <a:cs typeface="Arial" panose="020B0604020202020204" pitchFamily="34" charset="0"/>
              </a:rPr>
              <a:t>Диктуйте </a:t>
            </a:r>
            <a:r>
              <a:rPr lang="ru-RU" sz="2000" dirty="0">
                <a:solidFill>
                  <a:srgbClr val="002060"/>
                </a:solidFill>
                <a:latin typeface="Arial" panose="020B0604020202020204" pitchFamily="34" charset="0"/>
                <a:cs typeface="Arial" panose="020B0604020202020204" pitchFamily="34" charset="0"/>
              </a:rPr>
              <a:t>в среднем темпе, давая возможность отсчитывать клетки, но не позволяя отвлекаться. </a:t>
            </a:r>
            <a:endParaRPr lang="ru-RU" sz="2000" dirty="0" smtClean="0">
              <a:solidFill>
                <a:srgbClr val="002060"/>
              </a:solidFill>
              <a:latin typeface="Arial" panose="020B0604020202020204" pitchFamily="34" charset="0"/>
              <a:cs typeface="Arial" panose="020B0604020202020204" pitchFamily="34" charset="0"/>
            </a:endParaRPr>
          </a:p>
          <a:p>
            <a:r>
              <a:rPr lang="ru-RU" sz="2000" dirty="0" smtClean="0">
                <a:solidFill>
                  <a:srgbClr val="002060"/>
                </a:solidFill>
                <a:latin typeface="Arial" panose="020B0604020202020204" pitchFamily="34" charset="0"/>
                <a:cs typeface="Arial" panose="020B0604020202020204" pitchFamily="34" charset="0"/>
              </a:rPr>
              <a:t>Когда </a:t>
            </a:r>
            <a:r>
              <a:rPr lang="ru-RU" sz="2000" dirty="0">
                <a:solidFill>
                  <a:srgbClr val="002060"/>
                </a:solidFill>
                <a:latin typeface="Arial" panose="020B0604020202020204" pitchFamily="34" charset="0"/>
                <a:cs typeface="Arial" panose="020B0604020202020204" pitchFamily="34" charset="0"/>
              </a:rPr>
              <a:t>рисунок будет готов, предложите ребенку раскрасить его и подрисовать воду, домик или гнездо, маленьких лебедят. Поощряйте фантазию ребенка.</a:t>
            </a:r>
          </a:p>
          <a:p>
            <a:pPr marL="0" indent="0" algn="ctr">
              <a:buNone/>
            </a:pPr>
            <a:r>
              <a:rPr lang="ru-RU" sz="2000" dirty="0" smtClean="0"/>
              <a:t> </a:t>
            </a:r>
          </a:p>
          <a:p>
            <a:pPr marL="0" indent="0" algn="ctr">
              <a:buNone/>
            </a:pPr>
            <a:r>
              <a:rPr lang="ru-RU" sz="2000" dirty="0" smtClean="0">
                <a:solidFill>
                  <a:srgbClr val="FF0000"/>
                </a:solidFill>
                <a:latin typeface="Arial" panose="020B0604020202020204" pitchFamily="34" charset="0"/>
                <a:cs typeface="Arial" panose="020B0604020202020204" pitchFamily="34" charset="0"/>
              </a:rPr>
              <a:t>Желаю </a:t>
            </a:r>
            <a:r>
              <a:rPr lang="ru-RU" sz="2000" dirty="0">
                <a:solidFill>
                  <a:srgbClr val="FF0000"/>
                </a:solidFill>
                <a:latin typeface="Arial" panose="020B0604020202020204" pitchFamily="34" charset="0"/>
                <a:cs typeface="Arial" panose="020B0604020202020204" pitchFamily="34" charset="0"/>
              </a:rPr>
              <a:t>Вам успеха! </a:t>
            </a:r>
            <a:r>
              <a:rPr lang="ru-RU" sz="2000" dirty="0" smtClean="0">
                <a:solidFill>
                  <a:srgbClr val="FF0000"/>
                </a:solidFill>
                <a:latin typeface="Arial" panose="020B0604020202020204" pitchFamily="34" charset="0"/>
                <a:cs typeface="Arial" panose="020B0604020202020204" pitchFamily="34" charset="0"/>
              </a:rPr>
              <a:t>Занимайтесь </a:t>
            </a:r>
            <a:r>
              <a:rPr lang="ru-RU" sz="2000" dirty="0">
                <a:solidFill>
                  <a:srgbClr val="FF0000"/>
                </a:solidFill>
                <a:latin typeface="Arial" panose="020B0604020202020204" pitchFamily="34" charset="0"/>
                <a:cs typeface="Arial" panose="020B0604020202020204" pitchFamily="34" charset="0"/>
              </a:rPr>
              <a:t>с удовольствием!</a:t>
            </a:r>
          </a:p>
          <a:p>
            <a:endParaRPr lang="ru-RU" dirty="0"/>
          </a:p>
        </p:txBody>
      </p:sp>
      <p:pic>
        <p:nvPicPr>
          <p:cNvPr id="4" name="Рисунок 3" descr=" "/>
          <p:cNvPicPr/>
          <p:nvPr/>
        </p:nvPicPr>
        <p:blipFill>
          <a:blip r:embed="rId2">
            <a:extLst>
              <a:ext uri="{28A0092B-C50C-407E-A947-70E740481C1C}">
                <a14:useLocalDpi xmlns:a14="http://schemas.microsoft.com/office/drawing/2010/main" val="0"/>
              </a:ext>
            </a:extLst>
          </a:blip>
          <a:srcRect/>
          <a:stretch>
            <a:fillRect/>
          </a:stretch>
        </p:blipFill>
        <p:spPr bwMode="auto">
          <a:xfrm>
            <a:off x="5860472" y="0"/>
            <a:ext cx="4572635" cy="6712527"/>
          </a:xfrm>
          <a:prstGeom prst="rect">
            <a:avLst/>
          </a:prstGeom>
          <a:noFill/>
          <a:ln>
            <a:noFill/>
          </a:ln>
        </p:spPr>
      </p:pic>
    </p:spTree>
    <p:extLst>
      <p:ext uri="{BB962C8B-B14F-4D97-AF65-F5344CB8AC3E}">
        <p14:creationId xmlns:p14="http://schemas.microsoft.com/office/powerpoint/2010/main" val="1014808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sz="2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66800" y="1517073"/>
            <a:ext cx="10058400" cy="4793416"/>
          </a:xfrm>
        </p:spPr>
        <p:txBody>
          <a:bodyPr>
            <a:normAutofit/>
          </a:bodyPr>
          <a:lstStyle/>
          <a:p>
            <a:r>
              <a:rPr lang="ru-RU" sz="2000" b="1" u="sng" dirty="0" smtClean="0">
                <a:solidFill>
                  <a:srgbClr val="002060"/>
                </a:solidFill>
                <a:latin typeface="Arial" panose="020B0604020202020204" pitchFamily="34" charset="0"/>
                <a:cs typeface="Arial" panose="020B0604020202020204" pitchFamily="34" charset="0"/>
              </a:rPr>
              <a:t>Материалы </a:t>
            </a:r>
            <a:r>
              <a:rPr lang="ru-RU" sz="2000" b="1" u="sng" dirty="0">
                <a:solidFill>
                  <a:srgbClr val="002060"/>
                </a:solidFill>
                <a:latin typeface="Arial" panose="020B0604020202020204" pitchFamily="34" charset="0"/>
                <a:cs typeface="Arial" panose="020B0604020202020204" pitchFamily="34" charset="0"/>
              </a:rPr>
              <a:t>к занятию:</a:t>
            </a:r>
            <a:endParaRPr lang="ru-RU" sz="2000" b="1" dirty="0">
              <a:solidFill>
                <a:srgbClr val="002060"/>
              </a:solidFill>
              <a:latin typeface="Arial" panose="020B0604020202020204" pitchFamily="34" charset="0"/>
              <a:cs typeface="Arial" panose="020B0604020202020204" pitchFamily="34" charset="0"/>
            </a:endParaRPr>
          </a:p>
          <a:p>
            <a:r>
              <a:rPr lang="ru-RU" sz="2200" dirty="0">
                <a:solidFill>
                  <a:srgbClr val="002060"/>
                </a:solidFill>
                <a:latin typeface="Arial" panose="020B0604020202020204" pitchFamily="34" charset="0"/>
                <a:cs typeface="Arial" panose="020B0604020202020204" pitchFamily="34" charset="0"/>
              </a:rPr>
              <a:t>Мяч, тетрадь в клетку, распечатанные листы с заданиями </a:t>
            </a:r>
            <a:r>
              <a:rPr lang="ru-RU" sz="2200" dirty="0" smtClean="0">
                <a:solidFill>
                  <a:srgbClr val="002060"/>
                </a:solidFill>
                <a:latin typeface="Arial" panose="020B0604020202020204" pitchFamily="34" charset="0"/>
                <a:cs typeface="Arial" panose="020B0604020202020204" pitchFamily="34" charset="0"/>
              </a:rPr>
              <a:t>, </a:t>
            </a:r>
            <a:r>
              <a:rPr lang="ru-RU" sz="2200" dirty="0">
                <a:solidFill>
                  <a:srgbClr val="002060"/>
                </a:solidFill>
                <a:latin typeface="Arial" panose="020B0604020202020204" pitchFamily="34" charset="0"/>
                <a:cs typeface="Arial" panose="020B0604020202020204" pitchFamily="34" charset="0"/>
              </a:rPr>
              <a:t>простой карандаш, цветные карандаши.</a:t>
            </a:r>
          </a:p>
          <a:p>
            <a:endParaRPr lang="ru-RU" sz="2200" dirty="0"/>
          </a:p>
          <a:p>
            <a:endParaRPr lang="ru-RU" dirty="0"/>
          </a:p>
        </p:txBody>
      </p:sp>
    </p:spTree>
    <p:extLst>
      <p:ext uri="{BB962C8B-B14F-4D97-AF65-F5344CB8AC3E}">
        <p14:creationId xmlns:p14="http://schemas.microsoft.com/office/powerpoint/2010/main" val="1474945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58091"/>
          </a:xfrm>
        </p:spPr>
        <p:txBody>
          <a:bodyPr>
            <a:normAutofit/>
          </a:bodyPr>
          <a:lstStyle/>
          <a:p>
            <a:r>
              <a:rPr lang="ru-RU" sz="2400" b="1" dirty="0" smtClean="0">
                <a:solidFill>
                  <a:srgbClr val="002060"/>
                </a:solidFill>
                <a:latin typeface="Arial" panose="020B0604020202020204" pitchFamily="34" charset="0"/>
                <a:cs typeface="Arial" panose="020B0604020202020204" pitchFamily="34" charset="0"/>
              </a:rPr>
              <a:t>Ход занятия</a:t>
            </a:r>
            <a:endParaRPr lang="ru-RU" sz="2400" b="1"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22807" y="1061157"/>
            <a:ext cx="8596668" cy="5090262"/>
          </a:xfrm>
        </p:spPr>
        <p:txBody>
          <a:bodyPr>
            <a:noAutofit/>
          </a:bodyPr>
          <a:lstStyle/>
          <a:p>
            <a:pPr lvl="0"/>
            <a:r>
              <a:rPr lang="ru-RU" sz="2000" dirty="0" smtClean="0">
                <a:solidFill>
                  <a:srgbClr val="002060"/>
                </a:solidFill>
                <a:latin typeface="Arial" panose="020B0604020202020204" pitchFamily="34" charset="0"/>
                <a:cs typeface="Arial" panose="020B0604020202020204" pitchFamily="34" charset="0"/>
              </a:rPr>
              <a:t>1. </a:t>
            </a:r>
            <a:r>
              <a:rPr lang="ru-RU" sz="2000" b="1" dirty="0" smtClean="0">
                <a:solidFill>
                  <a:srgbClr val="002060"/>
                </a:solidFill>
                <a:latin typeface="Arial" panose="020B0604020202020204" pitchFamily="34" charset="0"/>
                <a:cs typeface="Arial" panose="020B0604020202020204" pitchFamily="34" charset="0"/>
              </a:rPr>
              <a:t>Математическая </a:t>
            </a:r>
            <a:r>
              <a:rPr lang="ru-RU" sz="2000" b="1" dirty="0">
                <a:solidFill>
                  <a:srgbClr val="002060"/>
                </a:solidFill>
                <a:latin typeface="Arial" panose="020B0604020202020204" pitchFamily="34" charset="0"/>
                <a:cs typeface="Arial" panose="020B0604020202020204" pitchFamily="34" charset="0"/>
              </a:rPr>
              <a:t>разминка с мячом.</a:t>
            </a:r>
          </a:p>
          <a:p>
            <a:pPr marL="0" indent="0">
              <a:buNone/>
            </a:pPr>
            <a:r>
              <a:rPr lang="ru-RU" sz="2000" dirty="0" smtClean="0">
                <a:solidFill>
                  <a:srgbClr val="002060"/>
                </a:solidFill>
                <a:latin typeface="Arial" panose="020B0604020202020204" pitchFamily="34" charset="0"/>
                <a:cs typeface="Arial" panose="020B0604020202020204" pitchFamily="34" charset="0"/>
              </a:rPr>
              <a:t>    Взрослый </a:t>
            </a:r>
            <a:r>
              <a:rPr lang="ru-RU" sz="2000" dirty="0">
                <a:solidFill>
                  <a:srgbClr val="002060"/>
                </a:solidFill>
                <a:latin typeface="Arial" panose="020B0604020202020204" pitchFamily="34" charset="0"/>
                <a:cs typeface="Arial" panose="020B0604020202020204" pitchFamily="34" charset="0"/>
              </a:rPr>
              <a:t>кидает мяч ребенку, называя любое число первого десятка. Ребенок должен поймать мяч и вернуть его взрослому, называя следующее по счету число (либо предыдущее по счету число). Условие игры оговаривается </a:t>
            </a:r>
            <a:r>
              <a:rPr lang="ru-RU" sz="2000" dirty="0" smtClean="0">
                <a:solidFill>
                  <a:srgbClr val="002060"/>
                </a:solidFill>
                <a:latin typeface="Arial" panose="020B0604020202020204" pitchFamily="34" charset="0"/>
                <a:cs typeface="Arial" panose="020B0604020202020204" pitchFamily="34" charset="0"/>
              </a:rPr>
              <a:t>заранее.</a:t>
            </a:r>
            <a:endParaRPr lang="ru-RU" sz="2000" dirty="0">
              <a:solidFill>
                <a:srgbClr val="002060"/>
              </a:solidFill>
              <a:latin typeface="Arial" panose="020B0604020202020204" pitchFamily="34" charset="0"/>
              <a:cs typeface="Arial" panose="020B0604020202020204" pitchFamily="34" charset="0"/>
            </a:endParaRPr>
          </a:p>
          <a:p>
            <a:pPr lvl="0"/>
            <a:r>
              <a:rPr lang="ru-RU" sz="2000" dirty="0" smtClean="0">
                <a:solidFill>
                  <a:srgbClr val="002060"/>
                </a:solidFill>
                <a:latin typeface="Arial" panose="020B0604020202020204" pitchFamily="34" charset="0"/>
                <a:cs typeface="Arial" panose="020B0604020202020204" pitchFamily="34" charset="0"/>
              </a:rPr>
              <a:t>2. </a:t>
            </a:r>
            <a:r>
              <a:rPr lang="ru-RU" sz="2000" b="1" dirty="0" smtClean="0">
                <a:solidFill>
                  <a:srgbClr val="002060"/>
                </a:solidFill>
                <a:latin typeface="Arial" panose="020B0604020202020204" pitchFamily="34" charset="0"/>
                <a:cs typeface="Arial" panose="020B0604020202020204" pitchFamily="34" charset="0"/>
              </a:rPr>
              <a:t>Математический </a:t>
            </a:r>
            <a:r>
              <a:rPr lang="ru-RU" sz="2000" b="1" dirty="0">
                <a:solidFill>
                  <a:srgbClr val="002060"/>
                </a:solidFill>
                <a:latin typeface="Arial" panose="020B0604020202020204" pitchFamily="34" charset="0"/>
                <a:cs typeface="Arial" panose="020B0604020202020204" pitchFamily="34" charset="0"/>
              </a:rPr>
              <a:t>диктант.</a:t>
            </a:r>
          </a:p>
          <a:p>
            <a:pPr marL="0" indent="0">
              <a:buNone/>
            </a:pPr>
            <a:r>
              <a:rPr lang="ru-RU" sz="2000" dirty="0" smtClean="0">
                <a:solidFill>
                  <a:srgbClr val="002060"/>
                </a:solidFill>
                <a:latin typeface="Arial" panose="020B0604020202020204" pitchFamily="34" charset="0"/>
                <a:cs typeface="Arial" panose="020B0604020202020204" pitchFamily="34" charset="0"/>
              </a:rPr>
              <a:t>     Предложите </a:t>
            </a:r>
            <a:r>
              <a:rPr lang="ru-RU" sz="2000" dirty="0">
                <a:solidFill>
                  <a:srgbClr val="002060"/>
                </a:solidFill>
                <a:latin typeface="Arial" panose="020B0604020202020204" pitchFamily="34" charset="0"/>
                <a:cs typeface="Arial" panose="020B0604020202020204" pitchFamily="34" charset="0"/>
              </a:rPr>
              <a:t>ребенку сесть за стол. (Обязательно обратите внимание </a:t>
            </a:r>
            <a:r>
              <a:rPr lang="ru-RU" sz="2000" dirty="0" smtClean="0">
                <a:solidFill>
                  <a:srgbClr val="002060"/>
                </a:solidFill>
                <a:latin typeface="Arial" panose="020B0604020202020204" pitchFamily="34" charset="0"/>
                <a:cs typeface="Arial" panose="020B0604020202020204" pitchFamily="34" charset="0"/>
              </a:rPr>
              <a:t>    на </a:t>
            </a:r>
            <a:r>
              <a:rPr lang="ru-RU" sz="2000" dirty="0">
                <a:solidFill>
                  <a:srgbClr val="002060"/>
                </a:solidFill>
                <a:latin typeface="Arial" panose="020B0604020202020204" pitchFamily="34" charset="0"/>
                <a:cs typeface="Arial" panose="020B0604020202020204" pitchFamily="34" charset="0"/>
              </a:rPr>
              <a:t>осанку: ноги под столом стоят ровно, спина прямая, оба локтя на столе. Рабочая поверхность стола должна быть хорошо освещена). Далее четко, с должными паузами диктуется текст: «Напиши цифру 2. Через клеточку вправо напиши цифру, следующую за 2. Через клеточку вправо напиши цифру, которая стоит за 7. Через клеточку вправо… которая стоит перед 5…которая стоит перед 9…которая получится, если к 5 прибавить 2…которая получится, если к 6 прибавить 1… которая получится, если от 3 убавить 1».</a:t>
            </a:r>
          </a:p>
          <a:p>
            <a:pPr marL="0" indent="0">
              <a:buNone/>
            </a:pPr>
            <a:r>
              <a:rPr lang="ru-RU" sz="2000" dirty="0" smtClean="0">
                <a:solidFill>
                  <a:srgbClr val="002060"/>
                </a:solidFill>
                <a:latin typeface="Arial" panose="020B0604020202020204" pitchFamily="34" charset="0"/>
                <a:cs typeface="Arial" panose="020B0604020202020204" pitchFamily="34" charset="0"/>
              </a:rPr>
              <a:t>    Проверьте </a:t>
            </a:r>
            <a:r>
              <a:rPr lang="ru-RU" sz="2000" dirty="0">
                <a:solidFill>
                  <a:srgbClr val="002060"/>
                </a:solidFill>
                <a:latin typeface="Arial" panose="020B0604020202020204" pitchFamily="34" charset="0"/>
                <a:cs typeface="Arial" panose="020B0604020202020204" pitchFamily="34" charset="0"/>
              </a:rPr>
              <a:t>выполнение задания, разберите возможные ошибки.</a:t>
            </a:r>
          </a:p>
          <a:p>
            <a:endParaRPr lang="ru-RU" sz="2000" dirty="0"/>
          </a:p>
        </p:txBody>
      </p:sp>
    </p:spTree>
    <p:extLst>
      <p:ext uri="{BB962C8B-B14F-4D97-AF65-F5344CB8AC3E}">
        <p14:creationId xmlns:p14="http://schemas.microsoft.com/office/powerpoint/2010/main" val="2998745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28979"/>
            <a:ext cx="8596668" cy="620888"/>
          </a:xfrm>
        </p:spPr>
        <p:txBody>
          <a:bodyPr>
            <a:noAutofit/>
          </a:bodyPr>
          <a:lstStyle/>
          <a:p>
            <a:pPr lvl="0"/>
            <a:r>
              <a:rPr lang="ru-RU" sz="2000" dirty="0">
                <a:solidFill>
                  <a:srgbClr val="002060"/>
                </a:solidFill>
                <a:latin typeface="Arial" panose="020B0604020202020204" pitchFamily="34" charset="0"/>
                <a:cs typeface="Arial" panose="020B0604020202020204" pitchFamily="34" charset="0"/>
              </a:rPr>
              <a:t>3</a:t>
            </a:r>
            <a:r>
              <a:rPr lang="ru-RU" sz="2000" b="1" dirty="0">
                <a:solidFill>
                  <a:srgbClr val="002060"/>
                </a:solidFill>
                <a:latin typeface="Arial" panose="020B0604020202020204" pitchFamily="34" charset="0"/>
                <a:cs typeface="Arial" panose="020B0604020202020204" pitchFamily="34" charset="0"/>
              </a:rPr>
              <a:t>. Разминка.</a:t>
            </a:r>
          </a:p>
        </p:txBody>
      </p:sp>
      <p:sp>
        <p:nvSpPr>
          <p:cNvPr id="3" name="Объект 2"/>
          <p:cNvSpPr>
            <a:spLocks noGrp="1"/>
          </p:cNvSpPr>
          <p:nvPr>
            <p:ph idx="1"/>
          </p:nvPr>
        </p:nvSpPr>
        <p:spPr>
          <a:xfrm>
            <a:off x="677334" y="936979"/>
            <a:ext cx="6039555" cy="5104384"/>
          </a:xfrm>
        </p:spPr>
        <p:txBody>
          <a:bodyPr>
            <a:normAutofit/>
          </a:bodyPr>
          <a:lstStyle/>
          <a:p>
            <a:r>
              <a:rPr lang="ru-RU" sz="2000" dirty="0">
                <a:solidFill>
                  <a:srgbClr val="002060"/>
                </a:solidFill>
                <a:latin typeface="Arial" panose="020B0604020202020204" pitchFamily="34" charset="0"/>
                <a:cs typeface="Arial" panose="020B0604020202020204" pitchFamily="34" charset="0"/>
              </a:rPr>
              <a:t/>
            </a:r>
            <a:br>
              <a:rPr lang="ru-RU" sz="2000" dirty="0">
                <a:solidFill>
                  <a:srgbClr val="002060"/>
                </a:solidFill>
                <a:latin typeface="Arial" panose="020B0604020202020204" pitchFamily="34" charset="0"/>
                <a:cs typeface="Arial" panose="020B0604020202020204" pitchFamily="34" charset="0"/>
              </a:rPr>
            </a:br>
            <a:r>
              <a:rPr lang="ru-RU" sz="2000" dirty="0">
                <a:solidFill>
                  <a:srgbClr val="002060"/>
                </a:solidFill>
                <a:latin typeface="Arial" panose="020B0604020202020204" pitchFamily="34" charset="0"/>
                <a:cs typeface="Arial" panose="020B0604020202020204" pitchFamily="34" charset="0"/>
              </a:rPr>
              <a:t>Вы уже беседовали с ребенком о предстоящем празднике – Дне космонавтики? Тогда играем в «Космонавтов». Произносим волшебные слова: «</a:t>
            </a:r>
            <a:r>
              <a:rPr lang="ru-RU" sz="2000" dirty="0" err="1">
                <a:solidFill>
                  <a:srgbClr val="002060"/>
                </a:solidFill>
                <a:latin typeface="Arial" panose="020B0604020202020204" pitchFamily="34" charset="0"/>
                <a:cs typeface="Arial" panose="020B0604020202020204" pitchFamily="34" charset="0"/>
              </a:rPr>
              <a:t>Абра-кадабра</a:t>
            </a:r>
            <a:r>
              <a:rPr lang="ru-RU" sz="2000" dirty="0">
                <a:solidFill>
                  <a:srgbClr val="002060"/>
                </a:solidFill>
                <a:latin typeface="Arial" panose="020B0604020202020204" pitchFamily="34" charset="0"/>
                <a:cs typeface="Arial" panose="020B0604020202020204" pitchFamily="34" charset="0"/>
              </a:rPr>
              <a:t>» и превращаемся в космонавтов. Надеваем воображаемый шлем, скафандр, поднимаемся на ракету, делая 10 шагов вверх (высоко поднимаем колени, шагаем, считаем от 1 до 10). Усевшись в космическое кресло (приседаем на корточки), производим обратный отсчет от 10 до 0, говорим заветное слово «Пуск!» и взлетаем. «Пролетев» два круга по комнате, «приземляемся» на рабочее место.</a:t>
            </a:r>
            <a:br>
              <a:rPr lang="ru-RU" sz="2000" dirty="0">
                <a:solidFill>
                  <a:srgbClr val="002060"/>
                </a:solidFill>
                <a:latin typeface="Arial" panose="020B0604020202020204" pitchFamily="34" charset="0"/>
                <a:cs typeface="Arial" panose="020B0604020202020204" pitchFamily="34" charset="0"/>
              </a:rPr>
            </a:br>
            <a:endParaRPr lang="ru-RU" sz="2000" dirty="0"/>
          </a:p>
        </p:txBody>
      </p:sp>
      <p:pic>
        <p:nvPicPr>
          <p:cNvPr id="4" name="Рисунок 3" descr="社區通各社區網站-早安再興社區"/>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667" y="3751637"/>
            <a:ext cx="3544711" cy="2658533"/>
          </a:xfrm>
          <a:prstGeom prst="rect">
            <a:avLst/>
          </a:prstGeom>
        </p:spPr>
      </p:pic>
    </p:spTree>
    <p:extLst>
      <p:ext uri="{BB962C8B-B14F-4D97-AF65-F5344CB8AC3E}">
        <p14:creationId xmlns:p14="http://schemas.microsoft.com/office/powerpoint/2010/main" val="3640843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429491"/>
          </a:xfrm>
        </p:spPr>
        <p:txBody>
          <a:bodyPr>
            <a:normAutofit fontScale="90000"/>
          </a:bodyPr>
          <a:lstStyle/>
          <a:p>
            <a:pPr lvl="0"/>
            <a:r>
              <a:rPr lang="ru-RU" sz="2800" dirty="0" smtClean="0">
                <a:solidFill>
                  <a:srgbClr val="002060"/>
                </a:solidFill>
              </a:rPr>
              <a:t>4. </a:t>
            </a:r>
            <a:r>
              <a:rPr lang="ru-RU" sz="2200" b="1" dirty="0" smtClean="0">
                <a:solidFill>
                  <a:srgbClr val="002060"/>
                </a:solidFill>
                <a:latin typeface="Arial" panose="020B0604020202020204" pitchFamily="34" charset="0"/>
                <a:cs typeface="Arial" panose="020B0604020202020204" pitchFamily="34" charset="0"/>
              </a:rPr>
              <a:t> </a:t>
            </a:r>
            <a:r>
              <a:rPr lang="ru-RU" sz="2200" b="1" dirty="0" err="1" smtClean="0">
                <a:solidFill>
                  <a:srgbClr val="002060"/>
                </a:solidFill>
                <a:latin typeface="Arial" panose="020B0604020202020204" pitchFamily="34" charset="0"/>
                <a:cs typeface="Arial" panose="020B0604020202020204" pitchFamily="34" charset="0"/>
              </a:rPr>
              <a:t>Размышлялка</a:t>
            </a:r>
            <a:r>
              <a:rPr lang="ru-RU" sz="2200" b="1" dirty="0">
                <a:solidFill>
                  <a:srgbClr val="002060"/>
                </a:solidFill>
                <a:latin typeface="Arial" panose="020B0604020202020204" pitchFamily="34" charset="0"/>
                <a:cs typeface="Arial" panose="020B0604020202020204" pitchFamily="34" charset="0"/>
              </a:rPr>
              <a:t>.</a:t>
            </a:r>
            <a:r>
              <a:rPr lang="ru-RU" sz="2200" b="1" dirty="0">
                <a:latin typeface="Arial" panose="020B0604020202020204" pitchFamily="34" charset="0"/>
                <a:cs typeface="Arial" panose="020B0604020202020204" pitchFamily="34" charset="0"/>
              </a:rPr>
              <a:t/>
            </a:r>
            <a:br>
              <a:rPr lang="ru-RU" sz="2200" b="1" dirty="0">
                <a:latin typeface="Arial" panose="020B0604020202020204" pitchFamily="34" charset="0"/>
                <a:cs typeface="Arial" panose="020B0604020202020204" pitchFamily="34" charset="0"/>
              </a:rPr>
            </a:br>
            <a:endParaRPr lang="ru-RU" sz="2200"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7334" y="1039090"/>
            <a:ext cx="4628444" cy="5485887"/>
          </a:xfrm>
        </p:spPr>
        <p:txBody>
          <a:bodyPr>
            <a:normAutofit fontScale="85000" lnSpcReduction="10000"/>
          </a:bodyPr>
          <a:lstStyle/>
          <a:p>
            <a:r>
              <a:rPr lang="ru-RU" sz="2400" dirty="0">
                <a:solidFill>
                  <a:srgbClr val="002060"/>
                </a:solidFill>
                <a:latin typeface="Arial" panose="020B0604020202020204" pitchFamily="34" charset="0"/>
                <a:cs typeface="Arial" panose="020B0604020202020204" pitchFamily="34" charset="0"/>
              </a:rPr>
              <a:t>Предложите ребенку подумать, что нужно сделать в задании на листе и высказать предположение. (Нужно определить </a:t>
            </a:r>
            <a:r>
              <a:rPr lang="ru-RU" sz="2400" dirty="0" smtClean="0">
                <a:solidFill>
                  <a:srgbClr val="002060"/>
                </a:solidFill>
                <a:latin typeface="Arial" panose="020B0604020202020204" pitchFamily="34" charset="0"/>
                <a:cs typeface="Arial" panose="020B0604020202020204" pitchFamily="34" charset="0"/>
              </a:rPr>
              <a:t>последовательность и вписать пропущенные цифры).           </a:t>
            </a:r>
          </a:p>
          <a:p>
            <a:pPr marL="0" indent="0">
              <a:buNone/>
            </a:pPr>
            <a:r>
              <a:rPr lang="ru-RU" sz="2000" b="1" dirty="0" smtClean="0">
                <a:solidFill>
                  <a:srgbClr val="002060"/>
                </a:solidFill>
                <a:latin typeface="Arial" panose="020B0604020202020204" pitchFamily="34" charset="0"/>
                <a:cs typeface="Arial" panose="020B0604020202020204" pitchFamily="34" charset="0"/>
              </a:rPr>
              <a:t>5. </a:t>
            </a:r>
            <a:r>
              <a:rPr lang="ru-RU" sz="2400" b="1" dirty="0" smtClean="0">
                <a:solidFill>
                  <a:srgbClr val="002060"/>
                </a:solidFill>
                <a:latin typeface="Arial" panose="020B0604020202020204" pitchFamily="34" charset="0"/>
                <a:cs typeface="Arial" panose="020B0604020202020204" pitchFamily="34" charset="0"/>
              </a:rPr>
              <a:t>Разминка</a:t>
            </a:r>
            <a:endParaRPr lang="ru-RU" sz="2400" b="1" dirty="0">
              <a:solidFill>
                <a:srgbClr val="002060"/>
              </a:solidFill>
              <a:latin typeface="Arial" panose="020B0604020202020204" pitchFamily="34" charset="0"/>
              <a:cs typeface="Arial" panose="020B0604020202020204" pitchFamily="34" charset="0"/>
            </a:endParaRPr>
          </a:p>
          <a:p>
            <a:r>
              <a:rPr lang="ru-RU" sz="2400" dirty="0">
                <a:solidFill>
                  <a:srgbClr val="002060"/>
                </a:solidFill>
                <a:latin typeface="Arial" panose="020B0604020202020204" pitchFamily="34" charset="0"/>
                <a:cs typeface="Arial" panose="020B0604020202020204" pitchFamily="34" charset="0"/>
              </a:rPr>
              <a:t>Предложите ребенку сделать разминку. Шагать на месте, выполняя указания: три шага вперед, два приставных прыжка вправо, два шага назад, три прыжка вперед, три приставных прыжка влево. А теперь определить на глазок, сколько шагов (или прыжков) нужно сделать, чтобы оказаться на рабочем месте. Проверить)))</a:t>
            </a:r>
          </a:p>
          <a:p>
            <a:endParaRPr lang="ru-RU" sz="2400" dirty="0"/>
          </a:p>
        </p:txBody>
      </p:sp>
      <p:pic>
        <p:nvPicPr>
          <p:cNvPr id="4" name="Рисунок 3" descr="https://ped-kopilka.ru/images/photos/c5cca90e07965b9b30153afc355f13c6.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778" y="802279"/>
            <a:ext cx="4676284" cy="5624945"/>
          </a:xfrm>
          <a:prstGeom prst="rect">
            <a:avLst/>
          </a:prstGeom>
          <a:noFill/>
          <a:ln>
            <a:noFill/>
          </a:ln>
        </p:spPr>
      </p:pic>
    </p:spTree>
    <p:extLst>
      <p:ext uri="{BB962C8B-B14F-4D97-AF65-F5344CB8AC3E}">
        <p14:creationId xmlns:p14="http://schemas.microsoft.com/office/powerpoint/2010/main" val="3552135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948266"/>
            <a:ext cx="8596668" cy="982133"/>
          </a:xfrm>
        </p:spPr>
        <p:txBody>
          <a:bodyPr>
            <a:normAutofit/>
          </a:bodyPr>
          <a:lstStyle/>
          <a:p>
            <a:pPr lvl="0"/>
            <a:r>
              <a:rPr lang="ru-RU" sz="2400" b="1" dirty="0" smtClean="0">
                <a:solidFill>
                  <a:srgbClr val="002060"/>
                </a:solidFill>
                <a:latin typeface="Arial" panose="020B0604020202020204" pitchFamily="34" charset="0"/>
                <a:cs typeface="Arial" panose="020B0604020202020204" pitchFamily="34" charset="0"/>
              </a:rPr>
              <a:t>6. </a:t>
            </a:r>
            <a:r>
              <a:rPr lang="ru-RU" sz="2000" b="1" dirty="0">
                <a:solidFill>
                  <a:srgbClr val="002060"/>
                </a:solidFill>
                <a:latin typeface="Arial" panose="020B0604020202020204" pitchFamily="34" charset="0"/>
                <a:cs typeface="Arial" panose="020B0604020202020204" pitchFamily="34" charset="0"/>
              </a:rPr>
              <a:t>Составление и решение задач.</a:t>
            </a:r>
            <a:r>
              <a:rPr lang="ru-RU" sz="2000" b="1" dirty="0">
                <a:latin typeface="Arial" panose="020B0604020202020204" pitchFamily="34" charset="0"/>
                <a:cs typeface="Arial" panose="020B0604020202020204" pitchFamily="34" charset="0"/>
              </a:rPr>
              <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7334" y="1930400"/>
            <a:ext cx="8596668" cy="4110962"/>
          </a:xfrm>
        </p:spPr>
        <p:txBody>
          <a:bodyPr>
            <a:normAutofit/>
          </a:bodyPr>
          <a:lstStyle/>
          <a:p>
            <a:r>
              <a:rPr lang="ru-RU" sz="2000" dirty="0">
                <a:solidFill>
                  <a:srgbClr val="002060"/>
                </a:solidFill>
                <a:latin typeface="Arial" panose="020B0604020202020204" pitchFamily="34" charset="0"/>
                <a:cs typeface="Arial" panose="020B0604020202020204" pitchFamily="34" charset="0"/>
              </a:rPr>
              <a:t>А теперь займемся задачами. Повторите с ребенком, из каких частей состоит задача: </a:t>
            </a:r>
            <a:r>
              <a:rPr lang="ru-RU" sz="2000" b="1" dirty="0">
                <a:solidFill>
                  <a:srgbClr val="FF0000"/>
                </a:solidFill>
                <a:latin typeface="Arial" panose="020B0604020202020204" pitchFamily="34" charset="0"/>
                <a:cs typeface="Arial" panose="020B0604020202020204" pitchFamily="34" charset="0"/>
              </a:rPr>
              <a:t>условие, вопрос, решение, ответ. </a:t>
            </a:r>
          </a:p>
          <a:p>
            <a:r>
              <a:rPr lang="ru-RU" sz="2000" dirty="0">
                <a:solidFill>
                  <a:srgbClr val="0070C0"/>
                </a:solidFill>
                <a:latin typeface="Arial" panose="020B0604020202020204" pitchFamily="34" charset="0"/>
                <a:cs typeface="Arial" panose="020B0604020202020204" pitchFamily="34" charset="0"/>
              </a:rPr>
              <a:t>(Как составлять и решать задачи. Главными составляющими задачи являются условие и вопрос. Размышляя над условием, ребенок выделяет известные величины и стремится найти неизвестные. Поиск неизвестных величин и есть решение задачи. Решить задачу — значит понять и рассказать, какие действия с данными числами надо выполнить, чтобы получить ответ. Любая задача состоит из условия, вопроса, решения и ответа. Ребенок должен научиться выделять эти основные части задачи).</a:t>
            </a:r>
          </a:p>
          <a:p>
            <a:endParaRPr lang="ru-RU"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392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964" y="609600"/>
            <a:ext cx="8318038" cy="720436"/>
          </a:xfrm>
        </p:spPr>
        <p:txBody>
          <a:bodyPr>
            <a:normAutofit/>
          </a:bodyPr>
          <a:lstStyle/>
          <a:p>
            <a:r>
              <a:rPr lang="ru-RU" sz="2000" b="1" dirty="0">
                <a:solidFill>
                  <a:srgbClr val="002060"/>
                </a:solidFill>
                <a:latin typeface="Arial" panose="020B0604020202020204" pitchFamily="34" charset="0"/>
                <a:cs typeface="Arial" panose="020B0604020202020204" pitchFamily="34" charset="0"/>
              </a:rPr>
              <a:t>Задача 1.</a:t>
            </a:r>
            <a:r>
              <a:rPr lang="ru-RU" sz="2000" dirty="0">
                <a:solidFill>
                  <a:srgbClr val="002060"/>
                </a:solidFill>
                <a:latin typeface="Arial" panose="020B0604020202020204" pitchFamily="34" charset="0"/>
                <a:cs typeface="Arial" panose="020B0604020202020204" pitchFamily="34" charset="0"/>
              </a:rPr>
              <a:t> </a:t>
            </a:r>
            <a:endParaRPr lang="ru-RU" sz="2000" dirty="0"/>
          </a:p>
        </p:txBody>
      </p:sp>
      <p:sp>
        <p:nvSpPr>
          <p:cNvPr id="3" name="Объект 2"/>
          <p:cNvSpPr>
            <a:spLocks noGrp="1"/>
          </p:cNvSpPr>
          <p:nvPr>
            <p:ph idx="1"/>
          </p:nvPr>
        </p:nvSpPr>
        <p:spPr>
          <a:xfrm>
            <a:off x="677334" y="1330036"/>
            <a:ext cx="8596668" cy="5002272"/>
          </a:xfrm>
        </p:spPr>
        <p:txBody>
          <a:bodyPr>
            <a:normAutofit/>
          </a:bodyPr>
          <a:lstStyle/>
          <a:p>
            <a:r>
              <a:rPr lang="ru-RU" sz="2000" dirty="0" smtClean="0">
                <a:solidFill>
                  <a:srgbClr val="002060"/>
                </a:solidFill>
                <a:latin typeface="Arial" panose="020B0604020202020204" pitchFamily="34" charset="0"/>
                <a:cs typeface="Arial" panose="020B0604020202020204" pitchFamily="34" charset="0"/>
              </a:rPr>
              <a:t>Лене </a:t>
            </a:r>
            <a:r>
              <a:rPr lang="ru-RU" sz="2000" dirty="0">
                <a:solidFill>
                  <a:srgbClr val="002060"/>
                </a:solidFill>
                <a:latin typeface="Arial" panose="020B0604020202020204" pitchFamily="34" charset="0"/>
                <a:cs typeface="Arial" panose="020B0604020202020204" pitchFamily="34" charset="0"/>
              </a:rPr>
              <a:t>дали 3 яблока и 1 грушу. Сколько всего фруктов у Лены? </a:t>
            </a:r>
          </a:p>
          <a:p>
            <a:r>
              <a:rPr lang="ru-RU" sz="2000" dirty="0">
                <a:solidFill>
                  <a:srgbClr val="002060"/>
                </a:solidFill>
                <a:latin typeface="Arial" panose="020B0604020202020204" pitchFamily="34" charset="0"/>
                <a:cs typeface="Arial" panose="020B0604020202020204" pitchFamily="34" charset="0"/>
              </a:rPr>
              <a:t>Это задача на сложение или на вычитание? Что нужно сделать, чтобы узнать, сколько всего у Лены фруктов?</a:t>
            </a:r>
          </a:p>
          <a:p>
            <a:r>
              <a:rPr lang="ru-RU" sz="2000" i="1" dirty="0">
                <a:solidFill>
                  <a:srgbClr val="002060"/>
                </a:solidFill>
                <a:latin typeface="Arial" panose="020B0604020202020204" pitchFamily="34" charset="0"/>
                <a:cs typeface="Arial" panose="020B0604020202020204" pitchFamily="34" charset="0"/>
              </a:rPr>
              <a:t>Правильный ответ:</a:t>
            </a:r>
            <a:r>
              <a:rPr lang="ru-RU" sz="2000" dirty="0">
                <a:solidFill>
                  <a:srgbClr val="002060"/>
                </a:solidFill>
                <a:latin typeface="Arial" panose="020B0604020202020204" pitchFamily="34" charset="0"/>
                <a:cs typeface="Arial" panose="020B0604020202020204" pitchFamily="34" charset="0"/>
              </a:rPr>
              <a:t> «Нужно сложить три и один. Получится 4. Всего у Лены 4 фрукта.»</a:t>
            </a:r>
          </a:p>
          <a:p>
            <a:r>
              <a:rPr lang="ru-RU" sz="2000" dirty="0">
                <a:solidFill>
                  <a:srgbClr val="002060"/>
                </a:solidFill>
                <a:latin typeface="Arial" panose="020B0604020202020204" pitchFamily="34" charset="0"/>
                <a:cs typeface="Arial" panose="020B0604020202020204" pitchFamily="34" charset="0"/>
              </a:rPr>
              <a:t>Предложите ребенку записать решение в тетрадь: </a:t>
            </a:r>
            <a:endParaRPr lang="ru-RU" sz="2000" dirty="0" smtClean="0">
              <a:solidFill>
                <a:srgbClr val="002060"/>
              </a:solidFill>
              <a:latin typeface="Arial" panose="020B0604020202020204" pitchFamily="34" charset="0"/>
              <a:cs typeface="Arial" panose="020B0604020202020204" pitchFamily="34" charset="0"/>
            </a:endParaRPr>
          </a:p>
          <a:p>
            <a:pPr marL="0" indent="0">
              <a:buNone/>
            </a:pPr>
            <a:r>
              <a:rPr lang="ru-RU" sz="2000" dirty="0" smtClean="0">
                <a:solidFill>
                  <a:srgbClr val="002060"/>
                </a:solidFill>
                <a:latin typeface="Arial" panose="020B0604020202020204" pitchFamily="34" charset="0"/>
                <a:cs typeface="Arial" panose="020B0604020202020204" pitchFamily="34" charset="0"/>
              </a:rPr>
              <a:t>    3+1=4 </a:t>
            </a:r>
            <a:r>
              <a:rPr lang="ru-RU" sz="2000" dirty="0">
                <a:solidFill>
                  <a:srgbClr val="002060"/>
                </a:solidFill>
                <a:latin typeface="Arial" panose="020B0604020202020204" pitchFamily="34" charset="0"/>
                <a:cs typeface="Arial" panose="020B0604020202020204" pitchFamily="34" charset="0"/>
              </a:rPr>
              <a:t>ф. </a:t>
            </a:r>
          </a:p>
          <a:p>
            <a:pPr marL="0" indent="0">
              <a:buNone/>
            </a:pPr>
            <a:r>
              <a:rPr lang="ru-RU" sz="2000" dirty="0">
                <a:solidFill>
                  <a:srgbClr val="002060"/>
                </a:solidFill>
                <a:latin typeface="Arial" panose="020B0604020202020204" pitchFamily="34" charset="0"/>
                <a:cs typeface="Arial" panose="020B0604020202020204" pitchFamily="34" charset="0"/>
              </a:rPr>
              <a:t> </a:t>
            </a:r>
            <a:r>
              <a:rPr lang="ru-RU" sz="2000" dirty="0" smtClean="0">
                <a:solidFill>
                  <a:srgbClr val="002060"/>
                </a:solidFill>
                <a:latin typeface="Arial" panose="020B0604020202020204" pitchFamily="34" charset="0"/>
                <a:cs typeface="Arial" panose="020B0604020202020204" pitchFamily="34" charset="0"/>
              </a:rPr>
              <a:t>   Ответ</a:t>
            </a:r>
            <a:r>
              <a:rPr lang="ru-RU" sz="2000" dirty="0">
                <a:solidFill>
                  <a:srgbClr val="002060"/>
                </a:solidFill>
                <a:latin typeface="Arial" panose="020B0604020202020204" pitchFamily="34" charset="0"/>
                <a:cs typeface="Arial" panose="020B0604020202020204" pitchFamily="34" charset="0"/>
              </a:rPr>
              <a:t>: 4 ф. </a:t>
            </a:r>
          </a:p>
          <a:p>
            <a:r>
              <a:rPr lang="ru-RU" sz="2000" dirty="0">
                <a:solidFill>
                  <a:srgbClr val="002060"/>
                </a:solidFill>
                <a:latin typeface="Arial" panose="020B0604020202020204" pitchFamily="34" charset="0"/>
                <a:cs typeface="Arial" panose="020B0604020202020204" pitchFamily="34" charset="0"/>
              </a:rPr>
              <a:t>Попросите ребенка дать полный ответ, повторив ему вопрос задачи. (У Лены 4 фрукта).</a:t>
            </a:r>
          </a:p>
          <a:p>
            <a:endParaRPr lang="ru-RU" dirty="0"/>
          </a:p>
        </p:txBody>
      </p:sp>
    </p:spTree>
    <p:extLst>
      <p:ext uri="{BB962C8B-B14F-4D97-AF65-F5344CB8AC3E}">
        <p14:creationId xmlns:p14="http://schemas.microsoft.com/office/powerpoint/2010/main" val="2992383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022" y="609601"/>
            <a:ext cx="8596668" cy="512618"/>
          </a:xfrm>
        </p:spPr>
        <p:txBody>
          <a:bodyPr>
            <a:normAutofit/>
          </a:bodyPr>
          <a:lstStyle/>
          <a:p>
            <a:r>
              <a:rPr lang="ru-RU" sz="2000" b="1" dirty="0" smtClean="0">
                <a:solidFill>
                  <a:srgbClr val="002060"/>
                </a:solidFill>
                <a:latin typeface="Arial" panose="020B0604020202020204" pitchFamily="34" charset="0"/>
                <a:cs typeface="Arial" panose="020B0604020202020204" pitchFamily="34" charset="0"/>
              </a:rPr>
              <a:t>Задача 2.</a:t>
            </a:r>
            <a:endParaRPr lang="ru-RU" sz="2000" b="1"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7334" y="1122219"/>
            <a:ext cx="8596668" cy="4919144"/>
          </a:xfrm>
        </p:spPr>
        <p:txBody>
          <a:bodyPr>
            <a:normAutofit/>
          </a:bodyPr>
          <a:lstStyle/>
          <a:p>
            <a:r>
              <a:rPr lang="ru-RU" sz="2000" dirty="0">
                <a:solidFill>
                  <a:srgbClr val="002060"/>
                </a:solidFill>
                <a:latin typeface="Arial" panose="020B0604020202020204" pitchFamily="34" charset="0"/>
                <a:cs typeface="Arial" panose="020B0604020202020204" pitchFamily="34" charset="0"/>
              </a:rPr>
              <a:t>Вика вымыла 6 чашек, а Катя на две меньше. Сколько чашек вымыла Катя?</a:t>
            </a:r>
          </a:p>
          <a:p>
            <a:r>
              <a:rPr lang="ru-RU" sz="2000" dirty="0">
                <a:solidFill>
                  <a:srgbClr val="002060"/>
                </a:solidFill>
                <a:latin typeface="Arial" panose="020B0604020202020204" pitchFamily="34" charset="0"/>
                <a:cs typeface="Arial" panose="020B0604020202020204" pitchFamily="34" charset="0"/>
              </a:rPr>
              <a:t>Это задача на сложение или на вычитание? Что нужно сделать, чтобы узнать, сколько чашек вымыла Катя?</a:t>
            </a:r>
          </a:p>
          <a:p>
            <a:r>
              <a:rPr lang="ru-RU" sz="2000" i="1" dirty="0">
                <a:solidFill>
                  <a:srgbClr val="002060"/>
                </a:solidFill>
                <a:latin typeface="Arial" panose="020B0604020202020204" pitchFamily="34" charset="0"/>
                <a:cs typeface="Arial" panose="020B0604020202020204" pitchFamily="34" charset="0"/>
              </a:rPr>
              <a:t>Правильный ответ:</a:t>
            </a:r>
            <a:r>
              <a:rPr lang="ru-RU" sz="2000" dirty="0">
                <a:solidFill>
                  <a:srgbClr val="002060"/>
                </a:solidFill>
                <a:latin typeface="Arial" panose="020B0604020202020204" pitchFamily="34" charset="0"/>
                <a:cs typeface="Arial" panose="020B0604020202020204" pitchFamily="34" charset="0"/>
              </a:rPr>
              <a:t> «Нужно от 6 убавить 2, потому что Катя вымыла на 2 меньше».</a:t>
            </a:r>
          </a:p>
          <a:p>
            <a:r>
              <a:rPr lang="ru-RU" sz="2000" dirty="0">
                <a:solidFill>
                  <a:srgbClr val="002060"/>
                </a:solidFill>
                <a:latin typeface="Arial" panose="020B0604020202020204" pitchFamily="34" charset="0"/>
                <a:cs typeface="Arial" panose="020B0604020202020204" pitchFamily="34" charset="0"/>
              </a:rPr>
              <a:t>Предложите ребенку записать решение в тетрадь: </a:t>
            </a:r>
            <a:endParaRPr lang="ru-RU" sz="2000" dirty="0" smtClean="0">
              <a:solidFill>
                <a:srgbClr val="002060"/>
              </a:solidFill>
              <a:latin typeface="Arial" panose="020B0604020202020204" pitchFamily="34" charset="0"/>
              <a:cs typeface="Arial" panose="020B0604020202020204" pitchFamily="34" charset="0"/>
            </a:endParaRPr>
          </a:p>
          <a:p>
            <a:r>
              <a:rPr lang="ru-RU" sz="2000" dirty="0" smtClean="0">
                <a:solidFill>
                  <a:srgbClr val="002060"/>
                </a:solidFill>
                <a:latin typeface="Arial" panose="020B0604020202020204" pitchFamily="34" charset="0"/>
                <a:cs typeface="Arial" panose="020B0604020202020204" pitchFamily="34" charset="0"/>
              </a:rPr>
              <a:t>6-2=4 </a:t>
            </a:r>
            <a:r>
              <a:rPr lang="ru-RU" sz="2000" dirty="0">
                <a:solidFill>
                  <a:srgbClr val="002060"/>
                </a:solidFill>
                <a:latin typeface="Arial" panose="020B0604020202020204" pitchFamily="34" charset="0"/>
                <a:cs typeface="Arial" panose="020B0604020202020204" pitchFamily="34" charset="0"/>
              </a:rPr>
              <a:t>ч.</a:t>
            </a:r>
          </a:p>
          <a:p>
            <a:pPr marL="0" indent="0">
              <a:buNone/>
            </a:pPr>
            <a:r>
              <a:rPr lang="ru-RU" sz="2000" dirty="0" smtClean="0">
                <a:solidFill>
                  <a:srgbClr val="002060"/>
                </a:solidFill>
                <a:latin typeface="Arial" panose="020B0604020202020204" pitchFamily="34" charset="0"/>
                <a:cs typeface="Arial" panose="020B0604020202020204" pitchFamily="34" charset="0"/>
              </a:rPr>
              <a:t>     Ответ</a:t>
            </a:r>
            <a:r>
              <a:rPr lang="ru-RU" sz="2000" dirty="0">
                <a:solidFill>
                  <a:srgbClr val="002060"/>
                </a:solidFill>
                <a:latin typeface="Arial" panose="020B0604020202020204" pitchFamily="34" charset="0"/>
                <a:cs typeface="Arial" panose="020B0604020202020204" pitchFamily="34" charset="0"/>
              </a:rPr>
              <a:t>: 4 ч.</a:t>
            </a:r>
          </a:p>
          <a:p>
            <a:r>
              <a:rPr lang="ru-RU" sz="2000" dirty="0">
                <a:solidFill>
                  <a:srgbClr val="002060"/>
                </a:solidFill>
                <a:latin typeface="Arial" panose="020B0604020202020204" pitchFamily="34" charset="0"/>
                <a:cs typeface="Arial" panose="020B0604020202020204" pitchFamily="34" charset="0"/>
              </a:rPr>
              <a:t>Попросите ребенка дать полный ответ, повторив ему вопрос задачи. (Катя вымыла 4 чашки).</a:t>
            </a:r>
          </a:p>
          <a:p>
            <a:endParaRPr lang="ru-RU" dirty="0"/>
          </a:p>
        </p:txBody>
      </p:sp>
    </p:spTree>
    <p:extLst>
      <p:ext uri="{BB962C8B-B14F-4D97-AF65-F5344CB8AC3E}">
        <p14:creationId xmlns:p14="http://schemas.microsoft.com/office/powerpoint/2010/main" val="384198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471055"/>
          </a:xfrm>
        </p:spPr>
        <p:txBody>
          <a:bodyPr>
            <a:normAutofit/>
          </a:bodyPr>
          <a:lstStyle/>
          <a:p>
            <a:r>
              <a:rPr lang="en-US" sz="2000" b="1" dirty="0">
                <a:solidFill>
                  <a:srgbClr val="002060"/>
                </a:solidFill>
                <a:latin typeface="Arial" panose="020B0604020202020204" pitchFamily="34" charset="0"/>
                <a:cs typeface="Arial" panose="020B0604020202020204" pitchFamily="34" charset="0"/>
              </a:rPr>
              <a:t>Составление </a:t>
            </a:r>
            <a:r>
              <a:rPr lang="en-US" sz="2000" b="1" dirty="0" smtClean="0">
                <a:solidFill>
                  <a:srgbClr val="002060"/>
                </a:solidFill>
                <a:latin typeface="Arial" panose="020B0604020202020204" pitchFamily="34" charset="0"/>
                <a:cs typeface="Arial" panose="020B0604020202020204" pitchFamily="34" charset="0"/>
              </a:rPr>
              <a:t>услови</a:t>
            </a:r>
            <a:r>
              <a:rPr lang="ru-RU" sz="2000" b="1" dirty="0" smtClean="0">
                <a:solidFill>
                  <a:srgbClr val="002060"/>
                </a:solidFill>
                <a:latin typeface="Arial" panose="020B0604020202020204" pitchFamily="34" charset="0"/>
                <a:cs typeface="Arial" panose="020B0604020202020204" pitchFamily="34" charset="0"/>
              </a:rPr>
              <a:t>й</a:t>
            </a:r>
            <a:r>
              <a:rPr lang="en-US" sz="2000" b="1" dirty="0" smtClean="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задач по картинке.</a:t>
            </a:r>
            <a:endParaRPr lang="ru-RU" sz="2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7334" y="1350818"/>
            <a:ext cx="8596668" cy="4690544"/>
          </a:xfrm>
        </p:spPr>
        <p:txBody>
          <a:bodyPr/>
          <a:lstStyle/>
          <a:p>
            <a:r>
              <a:rPr lang="ru-RU" sz="2000" dirty="0" smtClean="0">
                <a:solidFill>
                  <a:srgbClr val="002060"/>
                </a:solidFill>
                <a:latin typeface="Arial" panose="020B0604020202020204" pitchFamily="34" charset="0"/>
                <a:cs typeface="Arial" panose="020B0604020202020204" pitchFamily="34" charset="0"/>
              </a:rPr>
              <a:t>Непременным </a:t>
            </a:r>
            <a:r>
              <a:rPr lang="ru-RU" sz="2000" dirty="0">
                <a:solidFill>
                  <a:srgbClr val="002060"/>
                </a:solidFill>
                <a:latin typeface="Arial" panose="020B0604020202020204" pitchFamily="34" charset="0"/>
                <a:cs typeface="Arial" panose="020B0604020202020204" pitchFamily="34" charset="0"/>
              </a:rPr>
              <a:t>условием при составлении задачи является «придумывание» рассказа по картинке и правильная постановка вопроса. Не допускайте такого: «Было пять яблок, прибавилось 4 манго. Стало 9». Во-первых, уточните</a:t>
            </a:r>
            <a:r>
              <a:rPr lang="ru-RU" sz="2000" b="1" dirty="0">
                <a:solidFill>
                  <a:srgbClr val="002060"/>
                </a:solidFill>
                <a:latin typeface="Arial" panose="020B0604020202020204" pitchFamily="34" charset="0"/>
                <a:cs typeface="Arial" panose="020B0604020202020204" pitchFamily="34" charset="0"/>
              </a:rPr>
              <a:t>, </a:t>
            </a:r>
            <a:r>
              <a:rPr lang="ru-RU" sz="2000" b="1" u="sng" dirty="0">
                <a:solidFill>
                  <a:srgbClr val="002060"/>
                </a:solidFill>
                <a:latin typeface="Arial" panose="020B0604020202020204" pitchFamily="34" charset="0"/>
                <a:cs typeface="Arial" panose="020B0604020202020204" pitchFamily="34" charset="0"/>
              </a:rPr>
              <a:t>у кого было</a:t>
            </a:r>
            <a:r>
              <a:rPr lang="ru-RU" sz="2000" b="1" dirty="0">
                <a:solidFill>
                  <a:srgbClr val="002060"/>
                </a:solidFill>
                <a:latin typeface="Arial" panose="020B0604020202020204" pitchFamily="34" charset="0"/>
                <a:cs typeface="Arial" panose="020B0604020202020204" pitchFamily="34" charset="0"/>
              </a:rPr>
              <a:t> </a:t>
            </a:r>
            <a:r>
              <a:rPr lang="ru-RU" sz="2000" dirty="0">
                <a:solidFill>
                  <a:srgbClr val="002060"/>
                </a:solidFill>
                <a:latin typeface="Arial" panose="020B0604020202020204" pitchFamily="34" charset="0"/>
                <a:cs typeface="Arial" panose="020B0604020202020204" pitchFamily="34" charset="0"/>
              </a:rPr>
              <a:t>5 яблок и </a:t>
            </a:r>
            <a:r>
              <a:rPr lang="ru-RU" sz="2000" b="1" u="sng" dirty="0">
                <a:solidFill>
                  <a:srgbClr val="002060"/>
                </a:solidFill>
                <a:latin typeface="Arial" panose="020B0604020202020204" pitchFamily="34" charset="0"/>
                <a:cs typeface="Arial" panose="020B0604020202020204" pitchFamily="34" charset="0"/>
              </a:rPr>
              <a:t>откуда прибавились</a:t>
            </a:r>
            <a:r>
              <a:rPr lang="ru-RU" sz="2000" b="1" dirty="0">
                <a:solidFill>
                  <a:srgbClr val="002060"/>
                </a:solidFill>
                <a:latin typeface="Arial" panose="020B0604020202020204" pitchFamily="34" charset="0"/>
                <a:cs typeface="Arial" panose="020B0604020202020204" pitchFamily="34" charset="0"/>
              </a:rPr>
              <a:t> </a:t>
            </a:r>
            <a:r>
              <a:rPr lang="ru-RU" sz="2000" dirty="0">
                <a:solidFill>
                  <a:srgbClr val="002060"/>
                </a:solidFill>
                <a:latin typeface="Arial" panose="020B0604020202020204" pitchFamily="34" charset="0"/>
                <a:cs typeface="Arial" panose="020B0604020202020204" pitchFamily="34" charset="0"/>
              </a:rPr>
              <a:t>манго. Во-вторых, стало 9 – это не вопрос. У детей очень часто встречаются такие ошибки, они торопятся показать свои знания. Правильно составленная задача звучит примерно так: «Утром мама купила 5 яблок, а вечером еще 4 манго. Сколько фруктов мама купила?» Согласитесь, интерпретаций истории с яблоками и манго множество. Поощряйте фантазию детей</a:t>
            </a:r>
            <a:r>
              <a:rPr lang="ru-RU" sz="2000" dirty="0" smtClean="0">
                <a:solidFill>
                  <a:srgbClr val="002060"/>
                </a:solidFill>
                <a:latin typeface="Arial" panose="020B0604020202020204" pitchFamily="34" charset="0"/>
                <a:cs typeface="Arial" panose="020B0604020202020204" pitchFamily="34" charset="0"/>
              </a:rPr>
              <a:t>!</a:t>
            </a:r>
            <a:endParaRPr lang="ru-RU" sz="2000" dirty="0">
              <a:solidFill>
                <a:srgbClr val="002060"/>
              </a:solidFill>
              <a:latin typeface="Arial" panose="020B0604020202020204" pitchFamily="34" charset="0"/>
              <a:cs typeface="Arial" panose="020B0604020202020204" pitchFamily="34" charset="0"/>
            </a:endParaRPr>
          </a:p>
          <a:p>
            <a:r>
              <a:rPr lang="ru-RU" sz="2000" dirty="0">
                <a:solidFill>
                  <a:srgbClr val="002060"/>
                </a:solidFill>
                <a:latin typeface="Arial" panose="020B0604020202020204" pitchFamily="34" charset="0"/>
                <a:cs typeface="Arial" panose="020B0604020202020204" pitchFamily="34" charset="0"/>
              </a:rPr>
              <a:t>После решения задач обязательно попросите ребенка дать полный ответ на поставленный вопрос.</a:t>
            </a:r>
          </a:p>
          <a:p>
            <a:endParaRPr lang="ru-RU" dirty="0"/>
          </a:p>
        </p:txBody>
      </p:sp>
    </p:spTree>
    <p:extLst>
      <p:ext uri="{BB962C8B-B14F-4D97-AF65-F5344CB8AC3E}">
        <p14:creationId xmlns:p14="http://schemas.microsoft.com/office/powerpoint/2010/main" val="1868796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124</TotalTime>
  <Words>759</Words>
  <Application>Microsoft Office PowerPoint</Application>
  <PresentationFormat>Широкоэкранный</PresentationFormat>
  <Paragraphs>47</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Trebuchet MS</vt:lpstr>
      <vt:lpstr>Wingdings 3</vt:lpstr>
      <vt:lpstr>Аспект</vt:lpstr>
      <vt:lpstr>Занимаемся дома   Тема: Составление и решение задач (закрепление) </vt:lpstr>
      <vt:lpstr>Презентация PowerPoint</vt:lpstr>
      <vt:lpstr>Ход занятия</vt:lpstr>
      <vt:lpstr>3. Разминка.</vt:lpstr>
      <vt:lpstr>4.  Размышлялка. </vt:lpstr>
      <vt:lpstr>6. Составление и решение задач. </vt:lpstr>
      <vt:lpstr>Задача 1. </vt:lpstr>
      <vt:lpstr>Задача 2.</vt:lpstr>
      <vt:lpstr>Составление условий задач по картинке.</vt:lpstr>
      <vt:lpstr>Придумай задачу по картинке и реши.</vt:lpstr>
      <vt:lpstr>7. Разминка. </vt:lpstr>
      <vt:lpstr>8. Графический диктант.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Занимаемся дома НОД По формированию элементарных математических представлений в подготовительной группе (с комментариями для родителей на период самоизоляции)   Тема: Составление и решение задач (закрепление)</dc:title>
  <dc:creator>Inna</dc:creator>
  <cp:lastModifiedBy>Пользователь</cp:lastModifiedBy>
  <cp:revision>22</cp:revision>
  <dcterms:created xsi:type="dcterms:W3CDTF">2020-04-09T15:05:03Z</dcterms:created>
  <dcterms:modified xsi:type="dcterms:W3CDTF">2021-03-28T11:08:19Z</dcterms:modified>
</cp:coreProperties>
</file>